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906000" cy="6858000" type="A4"/>
  <p:notesSz cx="687546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99"/>
    <a:srgbClr val="FFCCFF"/>
    <a:srgbClr val="CCCCFF"/>
    <a:srgbClr val="CCFFCC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099" y="-77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59B6-05E9-487F-8F41-03A2D859F0B4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5488-F98D-4112-9380-7C8D9104BA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04074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59B6-05E9-487F-8F41-03A2D859F0B4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5488-F98D-4112-9380-7C8D9104BA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343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59B6-05E9-487F-8F41-03A2D859F0B4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5488-F98D-4112-9380-7C8D9104BA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1919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59B6-05E9-487F-8F41-03A2D859F0B4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5488-F98D-4112-9380-7C8D9104BA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95466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59B6-05E9-487F-8F41-03A2D859F0B4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5488-F98D-4112-9380-7C8D9104BA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64239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59B6-05E9-487F-8F41-03A2D859F0B4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5488-F98D-4112-9380-7C8D9104BA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860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59B6-05E9-487F-8F41-03A2D859F0B4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5488-F98D-4112-9380-7C8D9104BA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38910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59B6-05E9-487F-8F41-03A2D859F0B4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5488-F98D-4112-9380-7C8D9104BA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3755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59B6-05E9-487F-8F41-03A2D859F0B4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5488-F98D-4112-9380-7C8D9104BA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31459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59B6-05E9-487F-8F41-03A2D859F0B4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5488-F98D-4112-9380-7C8D9104BA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4666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59B6-05E9-487F-8F41-03A2D859F0B4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5488-F98D-4112-9380-7C8D9104BA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6699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359B6-05E9-487F-8F41-03A2D859F0B4}" type="datetimeFigureOut">
              <a:rPr lang="fr-FR" smtClean="0"/>
              <a:pPr/>
              <a:t>22/11/2022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85488-F98D-4112-9380-7C8D9104BA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94125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 : avec coins arrondis en haut 12">
            <a:extLst>
              <a:ext uri="{FF2B5EF4-FFF2-40B4-BE49-F238E27FC236}">
                <a16:creationId xmlns:a16="http://schemas.microsoft.com/office/drawing/2014/main" xmlns="" id="{0D0B5812-DAB1-461F-B2CD-666D979624A9}"/>
              </a:ext>
            </a:extLst>
          </p:cNvPr>
          <p:cNvSpPr/>
          <p:nvPr/>
        </p:nvSpPr>
        <p:spPr>
          <a:xfrm>
            <a:off x="698160" y="1673776"/>
            <a:ext cx="8463094" cy="3476193"/>
          </a:xfrm>
          <a:prstGeom prst="round2SameRect">
            <a:avLst>
              <a:gd name="adj1" fmla="val 8494"/>
              <a:gd name="adj2" fmla="val 0"/>
            </a:avLst>
          </a:prstGeom>
          <a:solidFill>
            <a:srgbClr val="CCFFCC"/>
          </a:solidFill>
          <a:ln w="762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lphaLcParenR"/>
            </a:pPr>
            <a:r>
              <a: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Réécris la phrase dans l’ordre.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Souligne en </a:t>
            </a:r>
            <a:r>
              <a:rPr lang="fr-FR" b="1" dirty="0" smtClean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bleu </a:t>
            </a:r>
            <a:r>
              <a:rPr lang="fr-FR" b="1" u="sng" dirty="0" smtClean="0">
                <a:solidFill>
                  <a:schemeClr val="accent5">
                    <a:lumMod val="75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 groupe sujet (GS)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fr-FR" b="1" dirty="0" smtClean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Ecris par quel pronom de conjugaison tu peux le remplacer.</a:t>
            </a:r>
            <a:endParaRPr lang="fr-FR" b="1" dirty="0">
              <a:solidFill>
                <a:schemeClr val="tx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Souligne en rouge </a:t>
            </a:r>
            <a:r>
              <a:rPr lang="fr-FR" b="1" u="sng" dirty="0">
                <a:solidFill>
                  <a:srgbClr val="FF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 </a:t>
            </a:r>
            <a:r>
              <a:rPr lang="fr-FR" b="1" u="sng" dirty="0" smtClean="0">
                <a:solidFill>
                  <a:srgbClr val="FF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groupe verbal (GV) et entoure le verbe </a:t>
            </a:r>
            <a:r>
              <a:rPr lang="fr-FR" b="1" dirty="0" smtClean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fr-FR" b="1" dirty="0" smtClean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Ecris l’infinitif du verbe.</a:t>
            </a:r>
            <a:endParaRPr lang="fr-FR" b="1" dirty="0" smtClean="0">
              <a:solidFill>
                <a:schemeClr val="tx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fr-FR" b="1" dirty="0" smtClean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Transforme à la forme négative.</a:t>
            </a:r>
            <a:endParaRPr lang="fr-FR" b="1" dirty="0">
              <a:solidFill>
                <a:schemeClr val="tx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fr-FR" b="1" dirty="0" smtClean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Entoure </a:t>
            </a:r>
            <a:r>
              <a: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en </a:t>
            </a:r>
            <a:r>
              <a:rPr lang="fr-FR" b="1" dirty="0" smtClean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vert   </a:t>
            </a:r>
            <a:r>
              <a:rPr lang="fr-FR" b="1" dirty="0">
                <a:solidFill>
                  <a:srgbClr val="00B05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déterminants</a:t>
            </a:r>
            <a:r>
              <a: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fr-FR" b="1" dirty="0" smtClean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Ecris N sous les noms.</a:t>
            </a:r>
            <a:endParaRPr lang="fr-FR" b="1" dirty="0">
              <a:solidFill>
                <a:schemeClr val="tx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xmlns="" id="{E71DAB6A-C260-449C-A310-5B2980FF0923}"/>
              </a:ext>
            </a:extLst>
          </p:cNvPr>
          <p:cNvSpPr/>
          <p:nvPr/>
        </p:nvSpPr>
        <p:spPr>
          <a:xfrm>
            <a:off x="948383" y="209648"/>
            <a:ext cx="7897090" cy="1080655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KG Second Chances Sketch" panose="02000000000000000000" pitchFamily="2" charset="0"/>
              </a:rPr>
              <a:t>La phrase du jour</a:t>
            </a:r>
          </a:p>
        </p:txBody>
      </p:sp>
      <p:sp>
        <p:nvSpPr>
          <p:cNvPr id="17" name="Ellipse 16"/>
          <p:cNvSpPr/>
          <p:nvPr/>
        </p:nvSpPr>
        <p:spPr>
          <a:xfrm>
            <a:off x="6996024" y="3105509"/>
            <a:ext cx="707366" cy="353683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2941607" y="4270076"/>
            <a:ext cx="1940943" cy="483079"/>
          </a:xfrm>
          <a:prstGeom prst="ellipse">
            <a:avLst/>
          </a:pr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7314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e 23">
            <a:extLst>
              <a:ext uri="{FF2B5EF4-FFF2-40B4-BE49-F238E27FC236}">
                <a16:creationId xmlns:a16="http://schemas.microsoft.com/office/drawing/2014/main" xmlns="" id="{5F7D6420-EE73-4E9C-8F9E-6B4C238DD785}"/>
              </a:ext>
            </a:extLst>
          </p:cNvPr>
          <p:cNvGrpSpPr/>
          <p:nvPr/>
        </p:nvGrpSpPr>
        <p:grpSpPr>
          <a:xfrm>
            <a:off x="301344" y="2729331"/>
            <a:ext cx="9403657" cy="3962341"/>
            <a:chOff x="301344" y="-911781"/>
            <a:chExt cx="8883142" cy="7776768"/>
          </a:xfrm>
        </p:grpSpPr>
        <p:sp>
          <p:nvSpPr>
            <p:cNvPr id="25" name="Rectangle : avec coins arrondis en haut 24">
              <a:extLst>
                <a:ext uri="{FF2B5EF4-FFF2-40B4-BE49-F238E27FC236}">
                  <a16:creationId xmlns:a16="http://schemas.microsoft.com/office/drawing/2014/main" xmlns="" id="{F48FEE9F-FE5E-4DF5-98A6-3A59F42FD9BF}"/>
                </a:ext>
              </a:extLst>
            </p:cNvPr>
            <p:cNvSpPr/>
            <p:nvPr/>
          </p:nvSpPr>
          <p:spPr>
            <a:xfrm>
              <a:off x="4886257" y="-911781"/>
              <a:ext cx="4298229" cy="77767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FFCCFF"/>
            </a:solidFill>
            <a:ln w="76200">
              <a:solidFill>
                <a:srgbClr val="7030A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Transpose la phrase au futur.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Transforme à la forme négative.</a:t>
              </a:r>
            </a:p>
          </p:txBody>
        </p:sp>
        <p:sp>
          <p:nvSpPr>
            <p:cNvPr id="26" name="Rectangle : avec coins arrondis en haut 25">
              <a:extLst>
                <a:ext uri="{FF2B5EF4-FFF2-40B4-BE49-F238E27FC236}">
                  <a16:creationId xmlns:a16="http://schemas.microsoft.com/office/drawing/2014/main" xmlns="" id="{CBE6C605-942D-43B6-BC09-11D1178B8773}"/>
                </a:ext>
              </a:extLst>
            </p:cNvPr>
            <p:cNvSpPr/>
            <p:nvPr/>
          </p:nvSpPr>
          <p:spPr>
            <a:xfrm>
              <a:off x="301344" y="1535521"/>
              <a:ext cx="4394176" cy="53294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CCFFCC"/>
            </a:solidFill>
            <a:ln w="76200"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</p:txBody>
        </p:sp>
        <p:sp>
          <p:nvSpPr>
            <p:cNvPr id="27" name="Rectangle : avec coins arrondis en haut 26">
              <a:extLst>
                <a:ext uri="{FF2B5EF4-FFF2-40B4-BE49-F238E27FC236}">
                  <a16:creationId xmlns:a16="http://schemas.microsoft.com/office/drawing/2014/main" xmlns="" id="{62AB253D-2172-443C-92CA-6ABC550E0461}"/>
                </a:ext>
              </a:extLst>
            </p:cNvPr>
            <p:cNvSpPr/>
            <p:nvPr/>
          </p:nvSpPr>
          <p:spPr>
            <a:xfrm>
              <a:off x="301344" y="-911781"/>
              <a:ext cx="4394176" cy="2120971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457200" indent="-457200">
                <a:buAutoNum type="alphaLcParenR"/>
              </a:pPr>
              <a:endPara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endParaRPr>
            </a:p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Dessine ce que tu viens d’écrire.</a:t>
              </a:r>
            </a:p>
          </p:txBody>
        </p:sp>
      </p:grp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xmlns="" id="{E71DAB6A-C260-449C-A310-5B2980FF0923}"/>
              </a:ext>
            </a:extLst>
          </p:cNvPr>
          <p:cNvSpPr/>
          <p:nvPr/>
        </p:nvSpPr>
        <p:spPr>
          <a:xfrm>
            <a:off x="318655" y="235527"/>
            <a:ext cx="7897090" cy="1080655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KG Second Chances Sketch" panose="02000000000000000000" pitchFamily="2" charset="0"/>
              </a:rPr>
              <a:t>La phrase du jour</a:t>
            </a:r>
          </a:p>
        </p:txBody>
      </p:sp>
      <p:sp>
        <p:nvSpPr>
          <p:cNvPr id="6" name="Larme 5">
            <a:extLst>
              <a:ext uri="{FF2B5EF4-FFF2-40B4-BE49-F238E27FC236}">
                <a16:creationId xmlns:a16="http://schemas.microsoft.com/office/drawing/2014/main" xmlns="" id="{0610858F-5302-4BD9-BB3D-FD09304D7047}"/>
              </a:ext>
            </a:extLst>
          </p:cNvPr>
          <p:cNvSpPr/>
          <p:nvPr/>
        </p:nvSpPr>
        <p:spPr>
          <a:xfrm>
            <a:off x="8679872" y="346362"/>
            <a:ext cx="907473" cy="858983"/>
          </a:xfrm>
          <a:prstGeom prst="teardrop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fr-FR" sz="3600" dirty="0">
                <a:latin typeface="Wolf Sans" panose="020F0704030504030204" pitchFamily="34" charset="0"/>
              </a:rPr>
              <a:t>10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xmlns="" id="{7EFFE184-FBC3-4E3E-A493-CFD378354F90}"/>
              </a:ext>
            </a:extLst>
          </p:cNvPr>
          <p:cNvSpPr/>
          <p:nvPr/>
        </p:nvSpPr>
        <p:spPr>
          <a:xfrm rot="578770">
            <a:off x="8657131" y="1800151"/>
            <a:ext cx="1009739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matin,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xmlns="" id="{7F6E0214-E06A-48FD-A10C-D0B4B659FCE5}"/>
              </a:ext>
            </a:extLst>
          </p:cNvPr>
          <p:cNvSpPr/>
          <p:nvPr/>
        </p:nvSpPr>
        <p:spPr>
          <a:xfrm rot="339380">
            <a:off x="403663" y="1774550"/>
            <a:ext cx="863998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est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xmlns="" id="{E4510324-E9F2-4CE8-BE1E-12454E80251F}"/>
              </a:ext>
            </a:extLst>
          </p:cNvPr>
          <p:cNvSpPr/>
          <p:nvPr/>
        </p:nvSpPr>
        <p:spPr>
          <a:xfrm rot="21150850">
            <a:off x="1511635" y="1753731"/>
            <a:ext cx="123275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pleine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xmlns="" id="{EB944F93-318B-492A-B54B-0A5EB23890F4}"/>
              </a:ext>
            </a:extLst>
          </p:cNvPr>
          <p:cNvSpPr/>
          <p:nvPr/>
        </p:nvSpPr>
        <p:spPr>
          <a:xfrm rot="258433">
            <a:off x="2969490" y="1710768"/>
            <a:ext cx="86796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en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xmlns="" id="{43E1AF4E-F5D5-4185-B8C1-85D28BEE3FF1}"/>
              </a:ext>
            </a:extLst>
          </p:cNvPr>
          <p:cNvSpPr/>
          <p:nvPr/>
        </p:nvSpPr>
        <p:spPr>
          <a:xfrm rot="21111216">
            <a:off x="4078250" y="1710770"/>
            <a:ext cx="1200494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Louis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xmlns="" id="{C886167F-AEF4-45DF-8D09-8C3BD5F36551}"/>
              </a:ext>
            </a:extLst>
          </p:cNvPr>
          <p:cNvSpPr/>
          <p:nvPr/>
        </p:nvSpPr>
        <p:spPr>
          <a:xfrm rot="21403618">
            <a:off x="6739591" y="1767593"/>
            <a:ext cx="170457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forme !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xmlns="" id="{61EF4BD8-EF29-4201-84B6-DA3C9C5FFCC1}"/>
              </a:ext>
            </a:extLst>
          </p:cNvPr>
          <p:cNvSpPr/>
          <p:nvPr/>
        </p:nvSpPr>
        <p:spPr>
          <a:xfrm>
            <a:off x="2621178" y="6220693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xmlns="" id="{2609F1AE-AD90-4BF1-BB25-87B1DDBBC38B}"/>
              </a:ext>
            </a:extLst>
          </p:cNvPr>
          <p:cNvSpPr/>
          <p:nvPr/>
        </p:nvSpPr>
        <p:spPr>
          <a:xfrm rot="339380">
            <a:off x="5628097" y="1687820"/>
            <a:ext cx="863998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Ce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xmlns="" id="{0457B074-6BCD-4E81-BCAE-61B51DAA24F3}"/>
              </a:ext>
            </a:extLst>
          </p:cNvPr>
          <p:cNvSpPr/>
          <p:nvPr/>
        </p:nvSpPr>
        <p:spPr>
          <a:xfrm>
            <a:off x="7495310" y="5126141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35625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e 23">
            <a:extLst>
              <a:ext uri="{FF2B5EF4-FFF2-40B4-BE49-F238E27FC236}">
                <a16:creationId xmlns:a16="http://schemas.microsoft.com/office/drawing/2014/main" xmlns="" id="{CC2558CF-ED89-4197-B238-CC1C3ADD281C}"/>
              </a:ext>
            </a:extLst>
          </p:cNvPr>
          <p:cNvGrpSpPr/>
          <p:nvPr/>
        </p:nvGrpSpPr>
        <p:grpSpPr>
          <a:xfrm>
            <a:off x="301344" y="2729331"/>
            <a:ext cx="9403657" cy="3962341"/>
            <a:chOff x="301344" y="-911781"/>
            <a:chExt cx="8883142" cy="7776768"/>
          </a:xfrm>
        </p:grpSpPr>
        <p:sp>
          <p:nvSpPr>
            <p:cNvPr id="25" name="Rectangle : avec coins arrondis en haut 24">
              <a:extLst>
                <a:ext uri="{FF2B5EF4-FFF2-40B4-BE49-F238E27FC236}">
                  <a16:creationId xmlns:a16="http://schemas.microsoft.com/office/drawing/2014/main" xmlns="" id="{C09A3FC6-17C5-468D-858E-B71A9F144F46}"/>
                </a:ext>
              </a:extLst>
            </p:cNvPr>
            <p:cNvSpPr/>
            <p:nvPr/>
          </p:nvSpPr>
          <p:spPr>
            <a:xfrm>
              <a:off x="4886257" y="-911781"/>
              <a:ext cx="4298229" cy="77767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FFCCFF"/>
            </a:solidFill>
            <a:ln w="76200">
              <a:solidFill>
                <a:srgbClr val="7030A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Transpose la phrase avec « nous ».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Transforme à la forme négative.</a:t>
              </a:r>
            </a:p>
          </p:txBody>
        </p:sp>
        <p:sp>
          <p:nvSpPr>
            <p:cNvPr id="26" name="Rectangle : avec coins arrondis en haut 25">
              <a:extLst>
                <a:ext uri="{FF2B5EF4-FFF2-40B4-BE49-F238E27FC236}">
                  <a16:creationId xmlns:a16="http://schemas.microsoft.com/office/drawing/2014/main" xmlns="" id="{40670DCF-6C2F-4C43-AC3A-91DF00151C97}"/>
                </a:ext>
              </a:extLst>
            </p:cNvPr>
            <p:cNvSpPr/>
            <p:nvPr/>
          </p:nvSpPr>
          <p:spPr>
            <a:xfrm>
              <a:off x="301344" y="1535521"/>
              <a:ext cx="4394176" cy="53294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CCFFCC"/>
            </a:solidFill>
            <a:ln w="76200"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</p:txBody>
        </p:sp>
        <p:sp>
          <p:nvSpPr>
            <p:cNvPr id="27" name="Rectangle : avec coins arrondis en haut 26">
              <a:extLst>
                <a:ext uri="{FF2B5EF4-FFF2-40B4-BE49-F238E27FC236}">
                  <a16:creationId xmlns:a16="http://schemas.microsoft.com/office/drawing/2014/main" xmlns="" id="{92703D1B-89A4-45D3-B910-AA9B661148E5}"/>
                </a:ext>
              </a:extLst>
            </p:cNvPr>
            <p:cNvSpPr/>
            <p:nvPr/>
          </p:nvSpPr>
          <p:spPr>
            <a:xfrm>
              <a:off x="301344" y="-911781"/>
              <a:ext cx="4394176" cy="2120971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457200" indent="-457200">
                <a:buAutoNum type="alphaLcParenR"/>
              </a:pPr>
              <a:endPara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endParaRPr>
            </a:p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Dessine ce que tu viens d’écrire.</a:t>
              </a:r>
            </a:p>
          </p:txBody>
        </p:sp>
      </p:grp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xmlns="" id="{E71DAB6A-C260-449C-A310-5B2980FF0923}"/>
              </a:ext>
            </a:extLst>
          </p:cNvPr>
          <p:cNvSpPr/>
          <p:nvPr/>
        </p:nvSpPr>
        <p:spPr>
          <a:xfrm>
            <a:off x="318655" y="235527"/>
            <a:ext cx="7897090" cy="1080655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KG Second Chances Sketch" panose="02000000000000000000" pitchFamily="2" charset="0"/>
              </a:rPr>
              <a:t>La phrase du jour</a:t>
            </a:r>
          </a:p>
        </p:txBody>
      </p:sp>
      <p:sp>
        <p:nvSpPr>
          <p:cNvPr id="6" name="Larme 5">
            <a:extLst>
              <a:ext uri="{FF2B5EF4-FFF2-40B4-BE49-F238E27FC236}">
                <a16:creationId xmlns:a16="http://schemas.microsoft.com/office/drawing/2014/main" xmlns="" id="{0610858F-5302-4BD9-BB3D-FD09304D7047}"/>
              </a:ext>
            </a:extLst>
          </p:cNvPr>
          <p:cNvSpPr/>
          <p:nvPr/>
        </p:nvSpPr>
        <p:spPr>
          <a:xfrm>
            <a:off x="8679872" y="346362"/>
            <a:ext cx="907473" cy="858983"/>
          </a:xfrm>
          <a:prstGeom prst="teardrop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fr-FR" sz="3600" dirty="0">
                <a:latin typeface="Wolf Sans" panose="020F0704030504030204" pitchFamily="34" charset="0"/>
              </a:rPr>
              <a:t>11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xmlns="" id="{7EFFE184-FBC3-4E3E-A493-CFD378354F90}"/>
              </a:ext>
            </a:extLst>
          </p:cNvPr>
          <p:cNvSpPr/>
          <p:nvPr/>
        </p:nvSpPr>
        <p:spPr>
          <a:xfrm rot="578770">
            <a:off x="7951121" y="1725784"/>
            <a:ext cx="1275781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attrape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xmlns="" id="{7F6E0214-E06A-48FD-A10C-D0B4B659FCE5}"/>
              </a:ext>
            </a:extLst>
          </p:cNvPr>
          <p:cNvSpPr/>
          <p:nvPr/>
        </p:nvSpPr>
        <p:spPr>
          <a:xfrm rot="339380">
            <a:off x="663469" y="1746265"/>
            <a:ext cx="863998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rusé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xmlns="" id="{E4510324-E9F2-4CE8-BE1E-12454E80251F}"/>
              </a:ext>
            </a:extLst>
          </p:cNvPr>
          <p:cNvSpPr/>
          <p:nvPr/>
        </p:nvSpPr>
        <p:spPr>
          <a:xfrm rot="21150850">
            <a:off x="1699226" y="1800697"/>
            <a:ext cx="1031097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poule.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xmlns="" id="{EB944F93-318B-492A-B54B-0A5EB23890F4}"/>
              </a:ext>
            </a:extLst>
          </p:cNvPr>
          <p:cNvSpPr/>
          <p:nvPr/>
        </p:nvSpPr>
        <p:spPr>
          <a:xfrm rot="258433">
            <a:off x="5390804" y="1733655"/>
            <a:ext cx="1000095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petite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xmlns="" id="{43E1AF4E-F5D5-4185-B8C1-85D28BEE3FF1}"/>
              </a:ext>
            </a:extLst>
          </p:cNvPr>
          <p:cNvSpPr/>
          <p:nvPr/>
        </p:nvSpPr>
        <p:spPr>
          <a:xfrm rot="21111216">
            <a:off x="3410975" y="1671043"/>
            <a:ext cx="1200494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renard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xmlns="" id="{C886167F-AEF4-45DF-8D09-8C3BD5F36551}"/>
              </a:ext>
            </a:extLst>
          </p:cNvPr>
          <p:cNvSpPr/>
          <p:nvPr/>
        </p:nvSpPr>
        <p:spPr>
          <a:xfrm rot="21403618">
            <a:off x="6520426" y="1955759"/>
            <a:ext cx="1333528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Soudain,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xmlns="" id="{61EF4BD8-EF29-4201-84B6-DA3C9C5FFCC1}"/>
              </a:ext>
            </a:extLst>
          </p:cNvPr>
          <p:cNvSpPr/>
          <p:nvPr/>
        </p:nvSpPr>
        <p:spPr>
          <a:xfrm>
            <a:off x="2621178" y="6220691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xmlns="" id="{2609F1AE-AD90-4BF1-BB25-87B1DDBBC38B}"/>
              </a:ext>
            </a:extLst>
          </p:cNvPr>
          <p:cNvSpPr/>
          <p:nvPr/>
        </p:nvSpPr>
        <p:spPr>
          <a:xfrm rot="339380">
            <a:off x="4734717" y="1941968"/>
            <a:ext cx="510365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la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xmlns="" id="{3BA7B534-B19A-46D6-B52D-8726D98008CD}"/>
              </a:ext>
            </a:extLst>
          </p:cNvPr>
          <p:cNvSpPr/>
          <p:nvPr/>
        </p:nvSpPr>
        <p:spPr>
          <a:xfrm rot="339380">
            <a:off x="2844764" y="1944925"/>
            <a:ext cx="450347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xmlns="" id="{0457B074-6BCD-4E81-BCAE-61B51DAA24F3}"/>
              </a:ext>
            </a:extLst>
          </p:cNvPr>
          <p:cNvSpPr/>
          <p:nvPr/>
        </p:nvSpPr>
        <p:spPr>
          <a:xfrm>
            <a:off x="7485377" y="4932178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88440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e 23">
            <a:extLst>
              <a:ext uri="{FF2B5EF4-FFF2-40B4-BE49-F238E27FC236}">
                <a16:creationId xmlns:a16="http://schemas.microsoft.com/office/drawing/2014/main" xmlns="" id="{BB0C7E82-FEF3-4F47-832A-F4BC2701189B}"/>
              </a:ext>
            </a:extLst>
          </p:cNvPr>
          <p:cNvGrpSpPr/>
          <p:nvPr/>
        </p:nvGrpSpPr>
        <p:grpSpPr>
          <a:xfrm>
            <a:off x="301344" y="2729331"/>
            <a:ext cx="9403657" cy="3962341"/>
            <a:chOff x="301344" y="-911781"/>
            <a:chExt cx="8883142" cy="7776768"/>
          </a:xfrm>
        </p:grpSpPr>
        <p:sp>
          <p:nvSpPr>
            <p:cNvPr id="25" name="Rectangle : avec coins arrondis en haut 24">
              <a:extLst>
                <a:ext uri="{FF2B5EF4-FFF2-40B4-BE49-F238E27FC236}">
                  <a16:creationId xmlns:a16="http://schemas.microsoft.com/office/drawing/2014/main" xmlns="" id="{6D6021D0-CF0B-4945-B96E-D7187DA3224A}"/>
                </a:ext>
              </a:extLst>
            </p:cNvPr>
            <p:cNvSpPr/>
            <p:nvPr/>
          </p:nvSpPr>
          <p:spPr>
            <a:xfrm>
              <a:off x="4886257" y="-911781"/>
              <a:ext cx="4298229" cy="77767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FFCCFF"/>
            </a:solidFill>
            <a:ln w="76200">
              <a:solidFill>
                <a:srgbClr val="7030A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Transpose la phrase avec « vous ».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Transforme à la forme négative.</a:t>
              </a:r>
            </a:p>
          </p:txBody>
        </p:sp>
        <p:sp>
          <p:nvSpPr>
            <p:cNvPr id="26" name="Rectangle : avec coins arrondis en haut 25">
              <a:extLst>
                <a:ext uri="{FF2B5EF4-FFF2-40B4-BE49-F238E27FC236}">
                  <a16:creationId xmlns:a16="http://schemas.microsoft.com/office/drawing/2014/main" xmlns="" id="{8BDEAFE4-66B5-4E69-B756-808D6ECFBFC9}"/>
                </a:ext>
              </a:extLst>
            </p:cNvPr>
            <p:cNvSpPr/>
            <p:nvPr/>
          </p:nvSpPr>
          <p:spPr>
            <a:xfrm>
              <a:off x="301344" y="1535521"/>
              <a:ext cx="4394176" cy="53294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CCFFCC"/>
            </a:solidFill>
            <a:ln w="76200"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</p:txBody>
        </p:sp>
        <p:sp>
          <p:nvSpPr>
            <p:cNvPr id="27" name="Rectangle : avec coins arrondis en haut 26">
              <a:extLst>
                <a:ext uri="{FF2B5EF4-FFF2-40B4-BE49-F238E27FC236}">
                  <a16:creationId xmlns:a16="http://schemas.microsoft.com/office/drawing/2014/main" xmlns="" id="{4AD1F347-1BD9-477C-9B87-F29956870617}"/>
                </a:ext>
              </a:extLst>
            </p:cNvPr>
            <p:cNvSpPr/>
            <p:nvPr/>
          </p:nvSpPr>
          <p:spPr>
            <a:xfrm>
              <a:off x="301344" y="-911781"/>
              <a:ext cx="4394176" cy="2120971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457200" indent="-457200">
                <a:buAutoNum type="alphaLcParenR"/>
              </a:pPr>
              <a:endPara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endParaRPr>
            </a:p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Dessine ce que tu viens d’écrire.</a:t>
              </a:r>
            </a:p>
          </p:txBody>
        </p:sp>
      </p:grp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xmlns="" id="{E71DAB6A-C260-449C-A310-5B2980FF0923}"/>
              </a:ext>
            </a:extLst>
          </p:cNvPr>
          <p:cNvSpPr/>
          <p:nvPr/>
        </p:nvSpPr>
        <p:spPr>
          <a:xfrm>
            <a:off x="318655" y="235527"/>
            <a:ext cx="7897090" cy="1080655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KG Second Chances Sketch" panose="02000000000000000000" pitchFamily="2" charset="0"/>
              </a:rPr>
              <a:t>La phrase du jour</a:t>
            </a:r>
          </a:p>
        </p:txBody>
      </p:sp>
      <p:sp>
        <p:nvSpPr>
          <p:cNvPr id="6" name="Larme 5">
            <a:extLst>
              <a:ext uri="{FF2B5EF4-FFF2-40B4-BE49-F238E27FC236}">
                <a16:creationId xmlns:a16="http://schemas.microsoft.com/office/drawing/2014/main" xmlns="" id="{0610858F-5302-4BD9-BB3D-FD09304D7047}"/>
              </a:ext>
            </a:extLst>
          </p:cNvPr>
          <p:cNvSpPr/>
          <p:nvPr/>
        </p:nvSpPr>
        <p:spPr>
          <a:xfrm>
            <a:off x="8679872" y="346362"/>
            <a:ext cx="907473" cy="858983"/>
          </a:xfrm>
          <a:prstGeom prst="teardrop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fr-FR" sz="3600" dirty="0">
                <a:latin typeface="Wolf Sans" panose="020F0704030504030204" pitchFamily="34" charset="0"/>
              </a:rPr>
              <a:t>12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xmlns="" id="{7EFFE184-FBC3-4E3E-A493-CFD378354F90}"/>
              </a:ext>
            </a:extLst>
          </p:cNvPr>
          <p:cNvSpPr/>
          <p:nvPr/>
        </p:nvSpPr>
        <p:spPr>
          <a:xfrm rot="21216170">
            <a:off x="8906999" y="1974870"/>
            <a:ext cx="770300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ma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xmlns="" id="{7F6E0214-E06A-48FD-A10C-D0B4B659FCE5}"/>
              </a:ext>
            </a:extLst>
          </p:cNvPr>
          <p:cNvSpPr/>
          <p:nvPr/>
        </p:nvSpPr>
        <p:spPr>
          <a:xfrm rot="339380">
            <a:off x="168950" y="1720867"/>
            <a:ext cx="1231477" cy="58307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nouvelle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xmlns="" id="{E4510324-E9F2-4CE8-BE1E-12454E80251F}"/>
              </a:ext>
            </a:extLst>
          </p:cNvPr>
          <p:cNvSpPr/>
          <p:nvPr/>
        </p:nvSpPr>
        <p:spPr>
          <a:xfrm rot="21150850">
            <a:off x="1507928" y="1944743"/>
            <a:ext cx="1651882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aménagent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xmlns="" id="{EB944F93-318B-492A-B54B-0A5EB23890F4}"/>
              </a:ext>
            </a:extLst>
          </p:cNvPr>
          <p:cNvSpPr/>
          <p:nvPr/>
        </p:nvSpPr>
        <p:spPr>
          <a:xfrm rot="612798">
            <a:off x="7764501" y="1618837"/>
            <a:ext cx="1075410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depuis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xmlns="" id="{43E1AF4E-F5D5-4185-B8C1-85D28BEE3FF1}"/>
              </a:ext>
            </a:extLst>
          </p:cNvPr>
          <p:cNvSpPr/>
          <p:nvPr/>
        </p:nvSpPr>
        <p:spPr>
          <a:xfrm rot="21111216">
            <a:off x="4115183" y="1935001"/>
            <a:ext cx="902268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Mes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xmlns="" id="{C886167F-AEF4-45DF-8D09-8C3BD5F36551}"/>
              </a:ext>
            </a:extLst>
          </p:cNvPr>
          <p:cNvSpPr/>
          <p:nvPr/>
        </p:nvSpPr>
        <p:spPr>
          <a:xfrm rot="21403618">
            <a:off x="6536248" y="1965230"/>
            <a:ext cx="110037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parents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xmlns="" id="{61EF4BD8-EF29-4201-84B6-DA3C9C5FFCC1}"/>
              </a:ext>
            </a:extLst>
          </p:cNvPr>
          <p:cNvSpPr/>
          <p:nvPr/>
        </p:nvSpPr>
        <p:spPr>
          <a:xfrm>
            <a:off x="2621178" y="6192983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xmlns="" id="{2609F1AE-AD90-4BF1-BB25-87B1DDBBC38B}"/>
              </a:ext>
            </a:extLst>
          </p:cNvPr>
          <p:cNvSpPr/>
          <p:nvPr/>
        </p:nvSpPr>
        <p:spPr>
          <a:xfrm rot="339380">
            <a:off x="5102233" y="1618836"/>
            <a:ext cx="1372902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chambre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xmlns="" id="{3BA7B534-B19A-46D6-B52D-8726D98008CD}"/>
              </a:ext>
            </a:extLst>
          </p:cNvPr>
          <p:cNvSpPr/>
          <p:nvPr/>
        </p:nvSpPr>
        <p:spPr>
          <a:xfrm rot="339380">
            <a:off x="3239324" y="1637515"/>
            <a:ext cx="790773" cy="5621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hier.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xmlns="" id="{0457B074-6BCD-4E81-BCAE-61B51DAA24F3}"/>
              </a:ext>
            </a:extLst>
          </p:cNvPr>
          <p:cNvSpPr/>
          <p:nvPr/>
        </p:nvSpPr>
        <p:spPr>
          <a:xfrm>
            <a:off x="7499232" y="4904473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46113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e 23">
            <a:extLst>
              <a:ext uri="{FF2B5EF4-FFF2-40B4-BE49-F238E27FC236}">
                <a16:creationId xmlns:a16="http://schemas.microsoft.com/office/drawing/2014/main" xmlns="" id="{4AC1293E-07A9-4924-AFFB-F9B271DADB1B}"/>
              </a:ext>
            </a:extLst>
          </p:cNvPr>
          <p:cNvGrpSpPr/>
          <p:nvPr/>
        </p:nvGrpSpPr>
        <p:grpSpPr>
          <a:xfrm>
            <a:off x="301344" y="2729331"/>
            <a:ext cx="9403657" cy="3962341"/>
            <a:chOff x="301344" y="-911781"/>
            <a:chExt cx="8883142" cy="7776768"/>
          </a:xfrm>
        </p:grpSpPr>
        <p:sp>
          <p:nvSpPr>
            <p:cNvPr id="25" name="Rectangle : avec coins arrondis en haut 24">
              <a:extLst>
                <a:ext uri="{FF2B5EF4-FFF2-40B4-BE49-F238E27FC236}">
                  <a16:creationId xmlns:a16="http://schemas.microsoft.com/office/drawing/2014/main" xmlns="" id="{DF2F4CCC-3D0B-4C48-B72C-533CBC51E6C6}"/>
                </a:ext>
              </a:extLst>
            </p:cNvPr>
            <p:cNvSpPr/>
            <p:nvPr/>
          </p:nvSpPr>
          <p:spPr>
            <a:xfrm>
              <a:off x="4886257" y="-911781"/>
              <a:ext cx="4298229" cy="77767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FFCCFF"/>
            </a:solidFill>
            <a:ln w="76200">
              <a:solidFill>
                <a:srgbClr val="7030A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Transpose la phrase à l’imparfait.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Transforme à la forme négative.</a:t>
              </a:r>
            </a:p>
          </p:txBody>
        </p:sp>
        <p:sp>
          <p:nvSpPr>
            <p:cNvPr id="26" name="Rectangle : avec coins arrondis en haut 25">
              <a:extLst>
                <a:ext uri="{FF2B5EF4-FFF2-40B4-BE49-F238E27FC236}">
                  <a16:creationId xmlns:a16="http://schemas.microsoft.com/office/drawing/2014/main" xmlns="" id="{615EADE6-434D-4724-B114-4C869F3911E0}"/>
                </a:ext>
              </a:extLst>
            </p:cNvPr>
            <p:cNvSpPr/>
            <p:nvPr/>
          </p:nvSpPr>
          <p:spPr>
            <a:xfrm>
              <a:off x="301344" y="1535521"/>
              <a:ext cx="4394176" cy="53294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CCFFCC"/>
            </a:solidFill>
            <a:ln w="76200"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</p:txBody>
        </p:sp>
        <p:sp>
          <p:nvSpPr>
            <p:cNvPr id="27" name="Rectangle : avec coins arrondis en haut 26">
              <a:extLst>
                <a:ext uri="{FF2B5EF4-FFF2-40B4-BE49-F238E27FC236}">
                  <a16:creationId xmlns:a16="http://schemas.microsoft.com/office/drawing/2014/main" xmlns="" id="{444D25E7-8911-4D33-B042-DA0FD3C3F825}"/>
                </a:ext>
              </a:extLst>
            </p:cNvPr>
            <p:cNvSpPr/>
            <p:nvPr/>
          </p:nvSpPr>
          <p:spPr>
            <a:xfrm>
              <a:off x="301344" y="-911781"/>
              <a:ext cx="4394176" cy="2120971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457200" indent="-457200">
                <a:buAutoNum type="alphaLcParenR"/>
              </a:pPr>
              <a:endPara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endParaRPr>
            </a:p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Dessine ce que tu viens d’écrire.</a:t>
              </a:r>
            </a:p>
          </p:txBody>
        </p:sp>
      </p:grp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xmlns="" id="{E71DAB6A-C260-449C-A310-5B2980FF0923}"/>
              </a:ext>
            </a:extLst>
          </p:cNvPr>
          <p:cNvSpPr/>
          <p:nvPr/>
        </p:nvSpPr>
        <p:spPr>
          <a:xfrm>
            <a:off x="318655" y="235527"/>
            <a:ext cx="7897090" cy="1080655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KG Second Chances Sketch" panose="02000000000000000000" pitchFamily="2" charset="0"/>
              </a:rPr>
              <a:t>La phrase du jour</a:t>
            </a:r>
          </a:p>
        </p:txBody>
      </p:sp>
      <p:sp>
        <p:nvSpPr>
          <p:cNvPr id="6" name="Larme 5">
            <a:extLst>
              <a:ext uri="{FF2B5EF4-FFF2-40B4-BE49-F238E27FC236}">
                <a16:creationId xmlns:a16="http://schemas.microsoft.com/office/drawing/2014/main" xmlns="" id="{0610858F-5302-4BD9-BB3D-FD09304D7047}"/>
              </a:ext>
            </a:extLst>
          </p:cNvPr>
          <p:cNvSpPr/>
          <p:nvPr/>
        </p:nvSpPr>
        <p:spPr>
          <a:xfrm>
            <a:off x="8679872" y="346362"/>
            <a:ext cx="907473" cy="858983"/>
          </a:xfrm>
          <a:prstGeom prst="teardrop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fr-FR" sz="3600" dirty="0">
                <a:latin typeface="Wolf Sans" panose="020F0704030504030204" pitchFamily="34" charset="0"/>
              </a:rPr>
              <a:t>13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xmlns="" id="{7EFFE184-FBC3-4E3E-A493-CFD378354F90}"/>
              </a:ext>
            </a:extLst>
          </p:cNvPr>
          <p:cNvSpPr/>
          <p:nvPr/>
        </p:nvSpPr>
        <p:spPr>
          <a:xfrm rot="578770">
            <a:off x="8657131" y="1800151"/>
            <a:ext cx="1009739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grise.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xmlns="" id="{7F6E0214-E06A-48FD-A10C-D0B4B659FCE5}"/>
              </a:ext>
            </a:extLst>
          </p:cNvPr>
          <p:cNvSpPr/>
          <p:nvPr/>
        </p:nvSpPr>
        <p:spPr>
          <a:xfrm rot="339380">
            <a:off x="178556" y="1746265"/>
            <a:ext cx="863998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chat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xmlns="" id="{E4510324-E9F2-4CE8-BE1E-12454E80251F}"/>
              </a:ext>
            </a:extLst>
          </p:cNvPr>
          <p:cNvSpPr/>
          <p:nvPr/>
        </p:nvSpPr>
        <p:spPr>
          <a:xfrm rot="21150850">
            <a:off x="1213454" y="1787560"/>
            <a:ext cx="123275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souris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xmlns="" id="{43E1AF4E-F5D5-4185-B8C1-85D28BEE3FF1}"/>
              </a:ext>
            </a:extLst>
          </p:cNvPr>
          <p:cNvSpPr/>
          <p:nvPr/>
        </p:nvSpPr>
        <p:spPr>
          <a:xfrm rot="21111216">
            <a:off x="3258543" y="1792307"/>
            <a:ext cx="1200494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petite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xmlns="" id="{C886167F-AEF4-45DF-8D09-8C3BD5F36551}"/>
              </a:ext>
            </a:extLst>
          </p:cNvPr>
          <p:cNvSpPr/>
          <p:nvPr/>
        </p:nvSpPr>
        <p:spPr>
          <a:xfrm rot="21403618">
            <a:off x="6739591" y="1767593"/>
            <a:ext cx="170457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attrape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xmlns="" id="{61EF4BD8-EF29-4201-84B6-DA3C9C5FFCC1}"/>
              </a:ext>
            </a:extLst>
          </p:cNvPr>
          <p:cNvSpPr/>
          <p:nvPr/>
        </p:nvSpPr>
        <p:spPr>
          <a:xfrm>
            <a:off x="2621178" y="6192983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xmlns="" id="{2609F1AE-AD90-4BF1-BB25-87B1DDBBC38B}"/>
              </a:ext>
            </a:extLst>
          </p:cNvPr>
          <p:cNvSpPr/>
          <p:nvPr/>
        </p:nvSpPr>
        <p:spPr>
          <a:xfrm rot="339380">
            <a:off x="4639465" y="1701338"/>
            <a:ext cx="863998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une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xmlns="" id="{3BA7B534-B19A-46D6-B52D-8726D98008CD}"/>
              </a:ext>
            </a:extLst>
          </p:cNvPr>
          <p:cNvSpPr/>
          <p:nvPr/>
        </p:nvSpPr>
        <p:spPr>
          <a:xfrm rot="339380">
            <a:off x="2625138" y="1744721"/>
            <a:ext cx="54104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xmlns="" id="{0457B074-6BCD-4E81-BCAE-61B51DAA24F3}"/>
              </a:ext>
            </a:extLst>
          </p:cNvPr>
          <p:cNvSpPr/>
          <p:nvPr/>
        </p:nvSpPr>
        <p:spPr>
          <a:xfrm>
            <a:off x="7485377" y="5139997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xmlns="" id="{33B85B27-9D45-C4D1-0ED6-0746AC9B4332}"/>
              </a:ext>
            </a:extLst>
          </p:cNvPr>
          <p:cNvSpPr/>
          <p:nvPr/>
        </p:nvSpPr>
        <p:spPr>
          <a:xfrm rot="21378301">
            <a:off x="5694773" y="1767593"/>
            <a:ext cx="863998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gros</a:t>
            </a:r>
          </a:p>
        </p:txBody>
      </p:sp>
    </p:spTree>
    <p:extLst>
      <p:ext uri="{BB962C8B-B14F-4D97-AF65-F5344CB8AC3E}">
        <p14:creationId xmlns:p14="http://schemas.microsoft.com/office/powerpoint/2010/main" xmlns="" val="202489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e 23">
            <a:extLst>
              <a:ext uri="{FF2B5EF4-FFF2-40B4-BE49-F238E27FC236}">
                <a16:creationId xmlns:a16="http://schemas.microsoft.com/office/drawing/2014/main" xmlns="" id="{FE173B84-FC88-49C4-88DB-5046703682E3}"/>
              </a:ext>
            </a:extLst>
          </p:cNvPr>
          <p:cNvGrpSpPr/>
          <p:nvPr/>
        </p:nvGrpSpPr>
        <p:grpSpPr>
          <a:xfrm>
            <a:off x="301344" y="2729331"/>
            <a:ext cx="9403657" cy="3962341"/>
            <a:chOff x="301344" y="-911781"/>
            <a:chExt cx="8883142" cy="7776768"/>
          </a:xfrm>
        </p:grpSpPr>
        <p:sp>
          <p:nvSpPr>
            <p:cNvPr id="25" name="Rectangle : avec coins arrondis en haut 24">
              <a:extLst>
                <a:ext uri="{FF2B5EF4-FFF2-40B4-BE49-F238E27FC236}">
                  <a16:creationId xmlns:a16="http://schemas.microsoft.com/office/drawing/2014/main" xmlns="" id="{B341AA9E-30D5-4855-BA6B-FF415A549C30}"/>
                </a:ext>
              </a:extLst>
            </p:cNvPr>
            <p:cNvSpPr/>
            <p:nvPr/>
          </p:nvSpPr>
          <p:spPr>
            <a:xfrm>
              <a:off x="4886257" y="-911781"/>
              <a:ext cx="4298229" cy="77767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FFCCFF"/>
            </a:solidFill>
            <a:ln w="76200">
              <a:solidFill>
                <a:srgbClr val="7030A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Transpose la phrase à l’imparfait.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Transforme à la forme négative.</a:t>
              </a:r>
            </a:p>
          </p:txBody>
        </p:sp>
        <p:sp>
          <p:nvSpPr>
            <p:cNvPr id="26" name="Rectangle : avec coins arrondis en haut 25">
              <a:extLst>
                <a:ext uri="{FF2B5EF4-FFF2-40B4-BE49-F238E27FC236}">
                  <a16:creationId xmlns:a16="http://schemas.microsoft.com/office/drawing/2014/main" xmlns="" id="{51675F62-A6D9-4602-A394-915413F1B960}"/>
                </a:ext>
              </a:extLst>
            </p:cNvPr>
            <p:cNvSpPr/>
            <p:nvPr/>
          </p:nvSpPr>
          <p:spPr>
            <a:xfrm>
              <a:off x="301344" y="1535521"/>
              <a:ext cx="4394176" cy="53294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CCFFCC"/>
            </a:solidFill>
            <a:ln w="76200"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</p:txBody>
        </p:sp>
        <p:sp>
          <p:nvSpPr>
            <p:cNvPr id="27" name="Rectangle : avec coins arrondis en haut 26">
              <a:extLst>
                <a:ext uri="{FF2B5EF4-FFF2-40B4-BE49-F238E27FC236}">
                  <a16:creationId xmlns:a16="http://schemas.microsoft.com/office/drawing/2014/main" xmlns="" id="{B69EEBEB-766D-49F6-82CF-07A0626AC867}"/>
                </a:ext>
              </a:extLst>
            </p:cNvPr>
            <p:cNvSpPr/>
            <p:nvPr/>
          </p:nvSpPr>
          <p:spPr>
            <a:xfrm>
              <a:off x="301344" y="-911781"/>
              <a:ext cx="4394176" cy="2120971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457200" indent="-457200">
                <a:buAutoNum type="alphaLcParenR"/>
              </a:pPr>
              <a:endPara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endParaRPr>
            </a:p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Dessine ce que tu viens d’écrire.</a:t>
              </a:r>
            </a:p>
          </p:txBody>
        </p:sp>
      </p:grp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xmlns="" id="{E71DAB6A-C260-449C-A310-5B2980FF0923}"/>
              </a:ext>
            </a:extLst>
          </p:cNvPr>
          <p:cNvSpPr/>
          <p:nvPr/>
        </p:nvSpPr>
        <p:spPr>
          <a:xfrm>
            <a:off x="318655" y="235527"/>
            <a:ext cx="7897090" cy="1080655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KG Second Chances Sketch" panose="02000000000000000000" pitchFamily="2" charset="0"/>
              </a:rPr>
              <a:t>La phrase du jour</a:t>
            </a:r>
          </a:p>
        </p:txBody>
      </p:sp>
      <p:sp>
        <p:nvSpPr>
          <p:cNvPr id="6" name="Larme 5">
            <a:extLst>
              <a:ext uri="{FF2B5EF4-FFF2-40B4-BE49-F238E27FC236}">
                <a16:creationId xmlns:a16="http://schemas.microsoft.com/office/drawing/2014/main" xmlns="" id="{0610858F-5302-4BD9-BB3D-FD09304D7047}"/>
              </a:ext>
            </a:extLst>
          </p:cNvPr>
          <p:cNvSpPr/>
          <p:nvPr/>
        </p:nvSpPr>
        <p:spPr>
          <a:xfrm>
            <a:off x="8679872" y="346362"/>
            <a:ext cx="907473" cy="858983"/>
          </a:xfrm>
          <a:prstGeom prst="teardrop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fr-FR" sz="3600" dirty="0">
                <a:latin typeface="Wolf Sans" panose="020F0704030504030204" pitchFamily="34" charset="0"/>
              </a:rPr>
              <a:t>14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xmlns="" id="{7EFFE184-FBC3-4E3E-A493-CFD378354F90}"/>
              </a:ext>
            </a:extLst>
          </p:cNvPr>
          <p:cNvSpPr/>
          <p:nvPr/>
        </p:nvSpPr>
        <p:spPr>
          <a:xfrm rot="578770">
            <a:off x="8565096" y="1786315"/>
            <a:ext cx="1064280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depuis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xmlns="" id="{7F6E0214-E06A-48FD-A10C-D0B4B659FCE5}"/>
              </a:ext>
            </a:extLst>
          </p:cNvPr>
          <p:cNvSpPr/>
          <p:nvPr/>
        </p:nvSpPr>
        <p:spPr>
          <a:xfrm rot="339380">
            <a:off x="178556" y="1746265"/>
            <a:ext cx="863998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vélo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xmlns="" id="{E4510324-E9F2-4CE8-BE1E-12454E80251F}"/>
              </a:ext>
            </a:extLst>
          </p:cNvPr>
          <p:cNvSpPr/>
          <p:nvPr/>
        </p:nvSpPr>
        <p:spPr>
          <a:xfrm rot="21150850">
            <a:off x="1167619" y="1807826"/>
            <a:ext cx="1064522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Hervé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xmlns="" id="{EB944F93-318B-492A-B54B-0A5EB23890F4}"/>
              </a:ext>
            </a:extLst>
          </p:cNvPr>
          <p:cNvSpPr/>
          <p:nvPr/>
        </p:nvSpPr>
        <p:spPr>
          <a:xfrm rot="258433">
            <a:off x="5395468" y="1654515"/>
            <a:ext cx="1055276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heure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xmlns="" id="{43E1AF4E-F5D5-4185-B8C1-85D28BEE3FF1}"/>
              </a:ext>
            </a:extLst>
          </p:cNvPr>
          <p:cNvSpPr/>
          <p:nvPr/>
        </p:nvSpPr>
        <p:spPr>
          <a:xfrm rot="21111216">
            <a:off x="3163086" y="1671046"/>
            <a:ext cx="1200494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bricole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xmlns="" id="{C886167F-AEF4-45DF-8D09-8C3BD5F36551}"/>
              </a:ext>
            </a:extLst>
          </p:cNvPr>
          <p:cNvSpPr/>
          <p:nvPr/>
        </p:nvSpPr>
        <p:spPr>
          <a:xfrm rot="21403618">
            <a:off x="6559153" y="1875831"/>
            <a:ext cx="1878589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maintenant.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xmlns="" id="{61EF4BD8-EF29-4201-84B6-DA3C9C5FFCC1}"/>
              </a:ext>
            </a:extLst>
          </p:cNvPr>
          <p:cNvSpPr/>
          <p:nvPr/>
        </p:nvSpPr>
        <p:spPr>
          <a:xfrm>
            <a:off x="2621178" y="6206836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xmlns="" id="{2609F1AE-AD90-4BF1-BB25-87B1DDBBC38B}"/>
              </a:ext>
            </a:extLst>
          </p:cNvPr>
          <p:cNvSpPr/>
          <p:nvPr/>
        </p:nvSpPr>
        <p:spPr>
          <a:xfrm rot="339380">
            <a:off x="4457754" y="1933999"/>
            <a:ext cx="781385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son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xmlns="" id="{3BA7B534-B19A-46D6-B52D-8726D98008CD}"/>
              </a:ext>
            </a:extLst>
          </p:cNvPr>
          <p:cNvSpPr/>
          <p:nvPr/>
        </p:nvSpPr>
        <p:spPr>
          <a:xfrm rot="339380">
            <a:off x="2373436" y="1991976"/>
            <a:ext cx="715175" cy="55883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une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xmlns="" id="{0457B074-6BCD-4E81-BCAE-61B51DAA24F3}"/>
              </a:ext>
            </a:extLst>
          </p:cNvPr>
          <p:cNvSpPr/>
          <p:nvPr/>
        </p:nvSpPr>
        <p:spPr>
          <a:xfrm>
            <a:off x="7485377" y="5126142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65530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e 23">
            <a:extLst>
              <a:ext uri="{FF2B5EF4-FFF2-40B4-BE49-F238E27FC236}">
                <a16:creationId xmlns:a16="http://schemas.microsoft.com/office/drawing/2014/main" xmlns="" id="{B9A707F9-0B18-438B-9A1B-EB72703DD934}"/>
              </a:ext>
            </a:extLst>
          </p:cNvPr>
          <p:cNvGrpSpPr/>
          <p:nvPr/>
        </p:nvGrpSpPr>
        <p:grpSpPr>
          <a:xfrm>
            <a:off x="356296" y="2731046"/>
            <a:ext cx="9403657" cy="3962341"/>
            <a:chOff x="301344" y="-911781"/>
            <a:chExt cx="8883142" cy="7776768"/>
          </a:xfrm>
        </p:grpSpPr>
        <p:sp>
          <p:nvSpPr>
            <p:cNvPr id="25" name="Rectangle : avec coins arrondis en haut 24">
              <a:extLst>
                <a:ext uri="{FF2B5EF4-FFF2-40B4-BE49-F238E27FC236}">
                  <a16:creationId xmlns:a16="http://schemas.microsoft.com/office/drawing/2014/main" xmlns="" id="{7D2538C8-BDE1-4005-998C-8B1A23A57CA2}"/>
                </a:ext>
              </a:extLst>
            </p:cNvPr>
            <p:cNvSpPr/>
            <p:nvPr/>
          </p:nvSpPr>
          <p:spPr>
            <a:xfrm>
              <a:off x="4886257" y="-911781"/>
              <a:ext cx="4298229" cy="77767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FFCCFF"/>
            </a:solidFill>
            <a:ln w="76200">
              <a:solidFill>
                <a:srgbClr val="7030A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Transpose la phrase à l’imparfait.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Transforme à la forme négative.</a:t>
              </a:r>
            </a:p>
          </p:txBody>
        </p:sp>
        <p:sp>
          <p:nvSpPr>
            <p:cNvPr id="26" name="Rectangle : avec coins arrondis en haut 25">
              <a:extLst>
                <a:ext uri="{FF2B5EF4-FFF2-40B4-BE49-F238E27FC236}">
                  <a16:creationId xmlns:a16="http://schemas.microsoft.com/office/drawing/2014/main" xmlns="" id="{EC2E53EB-02E3-4987-B7E2-C6A3AD837BB7}"/>
                </a:ext>
              </a:extLst>
            </p:cNvPr>
            <p:cNvSpPr/>
            <p:nvPr/>
          </p:nvSpPr>
          <p:spPr>
            <a:xfrm>
              <a:off x="301344" y="1535521"/>
              <a:ext cx="4394176" cy="53294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CCFFCC"/>
            </a:solidFill>
            <a:ln w="76200"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</p:txBody>
        </p:sp>
        <p:sp>
          <p:nvSpPr>
            <p:cNvPr id="27" name="Rectangle : avec coins arrondis en haut 26">
              <a:extLst>
                <a:ext uri="{FF2B5EF4-FFF2-40B4-BE49-F238E27FC236}">
                  <a16:creationId xmlns:a16="http://schemas.microsoft.com/office/drawing/2014/main" xmlns="" id="{E1A2E330-45D6-4354-908F-2CE24016CBA0}"/>
                </a:ext>
              </a:extLst>
            </p:cNvPr>
            <p:cNvSpPr/>
            <p:nvPr/>
          </p:nvSpPr>
          <p:spPr>
            <a:xfrm>
              <a:off x="301344" y="-911781"/>
              <a:ext cx="4394176" cy="2120971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457200" indent="-457200">
                <a:buAutoNum type="alphaLcParenR"/>
              </a:pPr>
              <a:endPara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endParaRPr>
            </a:p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Dessine ce que tu viens d’écrire.</a:t>
              </a:r>
            </a:p>
          </p:txBody>
        </p:sp>
      </p:grp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xmlns="" id="{E71DAB6A-C260-449C-A310-5B2980FF0923}"/>
              </a:ext>
            </a:extLst>
          </p:cNvPr>
          <p:cNvSpPr/>
          <p:nvPr/>
        </p:nvSpPr>
        <p:spPr>
          <a:xfrm>
            <a:off x="318655" y="235527"/>
            <a:ext cx="7897090" cy="1080655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KG Second Chances Sketch" panose="02000000000000000000" pitchFamily="2" charset="0"/>
              </a:rPr>
              <a:t>La phrase du jour</a:t>
            </a:r>
          </a:p>
        </p:txBody>
      </p:sp>
      <p:sp>
        <p:nvSpPr>
          <p:cNvPr id="6" name="Larme 5">
            <a:extLst>
              <a:ext uri="{FF2B5EF4-FFF2-40B4-BE49-F238E27FC236}">
                <a16:creationId xmlns:a16="http://schemas.microsoft.com/office/drawing/2014/main" xmlns="" id="{0610858F-5302-4BD9-BB3D-FD09304D7047}"/>
              </a:ext>
            </a:extLst>
          </p:cNvPr>
          <p:cNvSpPr/>
          <p:nvPr/>
        </p:nvSpPr>
        <p:spPr>
          <a:xfrm>
            <a:off x="8679872" y="346362"/>
            <a:ext cx="907473" cy="858983"/>
          </a:xfrm>
          <a:prstGeom prst="teardrop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fr-FR" sz="3600" dirty="0">
                <a:latin typeface="Wolf Sans" panose="020F0704030504030204" pitchFamily="34" charset="0"/>
              </a:rPr>
              <a:t>15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xmlns="" id="{7EFFE184-FBC3-4E3E-A493-CFD378354F90}"/>
              </a:ext>
            </a:extLst>
          </p:cNvPr>
          <p:cNvSpPr/>
          <p:nvPr/>
        </p:nvSpPr>
        <p:spPr>
          <a:xfrm rot="578770">
            <a:off x="8722592" y="1805674"/>
            <a:ext cx="943812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avec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xmlns="" id="{7F6E0214-E06A-48FD-A10C-D0B4B659FCE5}"/>
              </a:ext>
            </a:extLst>
          </p:cNvPr>
          <p:cNvSpPr/>
          <p:nvPr/>
        </p:nvSpPr>
        <p:spPr>
          <a:xfrm rot="339380">
            <a:off x="178556" y="1746265"/>
            <a:ext cx="863998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son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xmlns="" id="{E4510324-E9F2-4CE8-BE1E-12454E80251F}"/>
              </a:ext>
            </a:extLst>
          </p:cNvPr>
          <p:cNvSpPr/>
          <p:nvPr/>
        </p:nvSpPr>
        <p:spPr>
          <a:xfrm rot="21150850">
            <a:off x="1213454" y="1787560"/>
            <a:ext cx="123275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Nikola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xmlns="" id="{EB944F93-318B-492A-B54B-0A5EB23890F4}"/>
              </a:ext>
            </a:extLst>
          </p:cNvPr>
          <p:cNvSpPr/>
          <p:nvPr/>
        </p:nvSpPr>
        <p:spPr>
          <a:xfrm rot="258433">
            <a:off x="5670730" y="1723249"/>
            <a:ext cx="86796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fête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xmlns="" id="{43E1AF4E-F5D5-4185-B8C1-85D28BEE3FF1}"/>
              </a:ext>
            </a:extLst>
          </p:cNvPr>
          <p:cNvSpPr/>
          <p:nvPr/>
        </p:nvSpPr>
        <p:spPr>
          <a:xfrm rot="21111216">
            <a:off x="3258543" y="1792307"/>
            <a:ext cx="1200494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famille.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xmlns="" id="{C886167F-AEF4-45DF-8D09-8C3BD5F36551}"/>
              </a:ext>
            </a:extLst>
          </p:cNvPr>
          <p:cNvSpPr/>
          <p:nvPr/>
        </p:nvSpPr>
        <p:spPr>
          <a:xfrm rot="21403618">
            <a:off x="6643945" y="1746264"/>
            <a:ext cx="1879380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anniversaire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xmlns="" id="{61EF4BD8-EF29-4201-84B6-DA3C9C5FFCC1}"/>
              </a:ext>
            </a:extLst>
          </p:cNvPr>
          <p:cNvSpPr/>
          <p:nvPr/>
        </p:nvSpPr>
        <p:spPr>
          <a:xfrm>
            <a:off x="2663836" y="6192982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xmlns="" id="{2609F1AE-AD90-4BF1-BB25-87B1DDBBC38B}"/>
              </a:ext>
            </a:extLst>
          </p:cNvPr>
          <p:cNvSpPr/>
          <p:nvPr/>
        </p:nvSpPr>
        <p:spPr>
          <a:xfrm rot="339380">
            <a:off x="4639465" y="1701338"/>
            <a:ext cx="863998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sur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xmlns="" id="{3BA7B534-B19A-46D6-B52D-8726D98008CD}"/>
              </a:ext>
            </a:extLst>
          </p:cNvPr>
          <p:cNvSpPr/>
          <p:nvPr/>
        </p:nvSpPr>
        <p:spPr>
          <a:xfrm rot="339380">
            <a:off x="2604880" y="1731214"/>
            <a:ext cx="558575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sa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xmlns="" id="{0457B074-6BCD-4E81-BCAE-61B51DAA24F3}"/>
              </a:ext>
            </a:extLst>
          </p:cNvPr>
          <p:cNvSpPr/>
          <p:nvPr/>
        </p:nvSpPr>
        <p:spPr>
          <a:xfrm>
            <a:off x="7543805" y="5120933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36528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e 23">
            <a:extLst>
              <a:ext uri="{FF2B5EF4-FFF2-40B4-BE49-F238E27FC236}">
                <a16:creationId xmlns:a16="http://schemas.microsoft.com/office/drawing/2014/main" xmlns="" id="{264A0AEE-6762-4982-A137-179CBCA54FA1}"/>
              </a:ext>
            </a:extLst>
          </p:cNvPr>
          <p:cNvGrpSpPr/>
          <p:nvPr/>
        </p:nvGrpSpPr>
        <p:grpSpPr>
          <a:xfrm>
            <a:off x="301344" y="2729331"/>
            <a:ext cx="9403657" cy="3962341"/>
            <a:chOff x="301344" y="-911781"/>
            <a:chExt cx="8883142" cy="7776768"/>
          </a:xfrm>
        </p:grpSpPr>
        <p:sp>
          <p:nvSpPr>
            <p:cNvPr id="25" name="Rectangle : avec coins arrondis en haut 24">
              <a:extLst>
                <a:ext uri="{FF2B5EF4-FFF2-40B4-BE49-F238E27FC236}">
                  <a16:creationId xmlns:a16="http://schemas.microsoft.com/office/drawing/2014/main" xmlns="" id="{5DA420D2-F12F-43F5-AEE2-13B3242F76B8}"/>
                </a:ext>
              </a:extLst>
            </p:cNvPr>
            <p:cNvSpPr/>
            <p:nvPr/>
          </p:nvSpPr>
          <p:spPr>
            <a:xfrm>
              <a:off x="4886257" y="-911781"/>
              <a:ext cx="4298229" cy="77767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FFCCFF"/>
            </a:solidFill>
            <a:ln w="76200">
              <a:solidFill>
                <a:srgbClr val="7030A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Transpose la phrase avec elles.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Transforme à la forme négative.</a:t>
              </a:r>
            </a:p>
          </p:txBody>
        </p:sp>
        <p:sp>
          <p:nvSpPr>
            <p:cNvPr id="26" name="Rectangle : avec coins arrondis en haut 25">
              <a:extLst>
                <a:ext uri="{FF2B5EF4-FFF2-40B4-BE49-F238E27FC236}">
                  <a16:creationId xmlns:a16="http://schemas.microsoft.com/office/drawing/2014/main" xmlns="" id="{81F4F4F9-A6E4-473F-BB4C-296CA0C31D75}"/>
                </a:ext>
              </a:extLst>
            </p:cNvPr>
            <p:cNvSpPr/>
            <p:nvPr/>
          </p:nvSpPr>
          <p:spPr>
            <a:xfrm>
              <a:off x="301344" y="1535521"/>
              <a:ext cx="4394176" cy="53294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CCFFCC"/>
            </a:solidFill>
            <a:ln w="76200"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</p:txBody>
        </p:sp>
        <p:sp>
          <p:nvSpPr>
            <p:cNvPr id="27" name="Rectangle : avec coins arrondis en haut 26">
              <a:extLst>
                <a:ext uri="{FF2B5EF4-FFF2-40B4-BE49-F238E27FC236}">
                  <a16:creationId xmlns:a16="http://schemas.microsoft.com/office/drawing/2014/main" xmlns="" id="{DA7B69E8-017C-4CA8-9810-EAE588C0CA2E}"/>
                </a:ext>
              </a:extLst>
            </p:cNvPr>
            <p:cNvSpPr/>
            <p:nvPr/>
          </p:nvSpPr>
          <p:spPr>
            <a:xfrm>
              <a:off x="301344" y="-911781"/>
              <a:ext cx="4394176" cy="2120971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457200" indent="-457200">
                <a:buAutoNum type="alphaLcParenR"/>
              </a:pPr>
              <a:endPara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endParaRPr>
            </a:p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Dessine ce que tu viens d’écrire.</a:t>
              </a:r>
            </a:p>
          </p:txBody>
        </p:sp>
      </p:grp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xmlns="" id="{E71DAB6A-C260-449C-A310-5B2980FF0923}"/>
              </a:ext>
            </a:extLst>
          </p:cNvPr>
          <p:cNvSpPr/>
          <p:nvPr/>
        </p:nvSpPr>
        <p:spPr>
          <a:xfrm>
            <a:off x="318655" y="235527"/>
            <a:ext cx="7897090" cy="1080655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KG Second Chances Sketch" panose="02000000000000000000" pitchFamily="2" charset="0"/>
              </a:rPr>
              <a:t>La phrase du jour</a:t>
            </a:r>
          </a:p>
        </p:txBody>
      </p:sp>
      <p:sp>
        <p:nvSpPr>
          <p:cNvPr id="6" name="Larme 5">
            <a:extLst>
              <a:ext uri="{FF2B5EF4-FFF2-40B4-BE49-F238E27FC236}">
                <a16:creationId xmlns:a16="http://schemas.microsoft.com/office/drawing/2014/main" xmlns="" id="{0610858F-5302-4BD9-BB3D-FD09304D7047}"/>
              </a:ext>
            </a:extLst>
          </p:cNvPr>
          <p:cNvSpPr/>
          <p:nvPr/>
        </p:nvSpPr>
        <p:spPr>
          <a:xfrm>
            <a:off x="8679872" y="346362"/>
            <a:ext cx="907473" cy="858983"/>
          </a:xfrm>
          <a:prstGeom prst="teardrop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fr-FR" sz="3600" dirty="0">
                <a:latin typeface="Wolf Sans" panose="020F0704030504030204" pitchFamily="34" charset="0"/>
              </a:rPr>
              <a:t>16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xmlns="" id="{7EFFE184-FBC3-4E3E-A493-CFD378354F90}"/>
              </a:ext>
            </a:extLst>
          </p:cNvPr>
          <p:cNvSpPr/>
          <p:nvPr/>
        </p:nvSpPr>
        <p:spPr>
          <a:xfrm rot="578770">
            <a:off x="8419269" y="1800152"/>
            <a:ext cx="1009739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xmlns="" id="{7F6E0214-E06A-48FD-A10C-D0B4B659FCE5}"/>
              </a:ext>
            </a:extLst>
          </p:cNvPr>
          <p:cNvSpPr/>
          <p:nvPr/>
        </p:nvSpPr>
        <p:spPr>
          <a:xfrm rot="339380">
            <a:off x="427943" y="1746265"/>
            <a:ext cx="863998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mer.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xmlns="" id="{E4510324-E9F2-4CE8-BE1E-12454E80251F}"/>
              </a:ext>
            </a:extLst>
          </p:cNvPr>
          <p:cNvSpPr/>
          <p:nvPr/>
        </p:nvSpPr>
        <p:spPr>
          <a:xfrm rot="21150850">
            <a:off x="1462841" y="1787560"/>
            <a:ext cx="123275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voyage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xmlns="" id="{EB944F93-318B-492A-B54B-0A5EB23890F4}"/>
              </a:ext>
            </a:extLst>
          </p:cNvPr>
          <p:cNvSpPr/>
          <p:nvPr/>
        </p:nvSpPr>
        <p:spPr>
          <a:xfrm rot="258433">
            <a:off x="5893966" y="1752592"/>
            <a:ext cx="563210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en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xmlns="" id="{43E1AF4E-F5D5-4185-B8C1-85D28BEE3FF1}"/>
              </a:ext>
            </a:extLst>
          </p:cNvPr>
          <p:cNvSpPr/>
          <p:nvPr/>
        </p:nvSpPr>
        <p:spPr>
          <a:xfrm rot="21111216">
            <a:off x="3660607" y="1798598"/>
            <a:ext cx="1200494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Bientôt,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xmlns="" id="{C886167F-AEF4-45DF-8D09-8C3BD5F36551}"/>
              </a:ext>
            </a:extLst>
          </p:cNvPr>
          <p:cNvSpPr/>
          <p:nvPr/>
        </p:nvSpPr>
        <p:spPr>
          <a:xfrm rot="21403618">
            <a:off x="6719026" y="1787560"/>
            <a:ext cx="1477574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partirons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xmlns="" id="{61EF4BD8-EF29-4201-84B6-DA3C9C5FFCC1}"/>
              </a:ext>
            </a:extLst>
          </p:cNvPr>
          <p:cNvSpPr/>
          <p:nvPr/>
        </p:nvSpPr>
        <p:spPr>
          <a:xfrm>
            <a:off x="2607323" y="6206838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xmlns="" id="{2609F1AE-AD90-4BF1-BB25-87B1DDBBC38B}"/>
              </a:ext>
            </a:extLst>
          </p:cNvPr>
          <p:cNvSpPr/>
          <p:nvPr/>
        </p:nvSpPr>
        <p:spPr>
          <a:xfrm rot="339380">
            <a:off x="5141522" y="1797226"/>
            <a:ext cx="525557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à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xmlns="" id="{3BA7B534-B19A-46D6-B52D-8726D98008CD}"/>
              </a:ext>
            </a:extLst>
          </p:cNvPr>
          <p:cNvSpPr/>
          <p:nvPr/>
        </p:nvSpPr>
        <p:spPr>
          <a:xfrm rot="339380">
            <a:off x="2914261" y="1744894"/>
            <a:ext cx="544542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la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xmlns="" id="{0457B074-6BCD-4E81-BCAE-61B51DAA24F3}"/>
              </a:ext>
            </a:extLst>
          </p:cNvPr>
          <p:cNvSpPr/>
          <p:nvPr/>
        </p:nvSpPr>
        <p:spPr>
          <a:xfrm>
            <a:off x="7485377" y="5126143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95901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e 23">
            <a:extLst>
              <a:ext uri="{FF2B5EF4-FFF2-40B4-BE49-F238E27FC236}">
                <a16:creationId xmlns:a16="http://schemas.microsoft.com/office/drawing/2014/main" xmlns="" id="{F8EFCC52-54FB-44C1-A79D-4791482AF0AB}"/>
              </a:ext>
            </a:extLst>
          </p:cNvPr>
          <p:cNvGrpSpPr/>
          <p:nvPr/>
        </p:nvGrpSpPr>
        <p:grpSpPr>
          <a:xfrm>
            <a:off x="301344" y="2729331"/>
            <a:ext cx="9403657" cy="3962341"/>
            <a:chOff x="301344" y="-911781"/>
            <a:chExt cx="8883142" cy="7776768"/>
          </a:xfrm>
        </p:grpSpPr>
        <p:sp>
          <p:nvSpPr>
            <p:cNvPr id="25" name="Rectangle : avec coins arrondis en haut 24">
              <a:extLst>
                <a:ext uri="{FF2B5EF4-FFF2-40B4-BE49-F238E27FC236}">
                  <a16:creationId xmlns:a16="http://schemas.microsoft.com/office/drawing/2014/main" xmlns="" id="{3D5B7E64-3908-4635-B27D-CECBE58D72F5}"/>
                </a:ext>
              </a:extLst>
            </p:cNvPr>
            <p:cNvSpPr/>
            <p:nvPr/>
          </p:nvSpPr>
          <p:spPr>
            <a:xfrm>
              <a:off x="4886257" y="-911781"/>
              <a:ext cx="4298229" cy="77767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FFCCFF"/>
            </a:solidFill>
            <a:ln w="76200">
              <a:solidFill>
                <a:srgbClr val="7030A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Transpose la phrase à l’imparfait.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Transforme à la forme négative.</a:t>
              </a:r>
            </a:p>
          </p:txBody>
        </p:sp>
        <p:sp>
          <p:nvSpPr>
            <p:cNvPr id="26" name="Rectangle : avec coins arrondis en haut 25">
              <a:extLst>
                <a:ext uri="{FF2B5EF4-FFF2-40B4-BE49-F238E27FC236}">
                  <a16:creationId xmlns:a16="http://schemas.microsoft.com/office/drawing/2014/main" xmlns="" id="{5460514C-20AC-49F0-9B39-24E1DF95BDE2}"/>
                </a:ext>
              </a:extLst>
            </p:cNvPr>
            <p:cNvSpPr/>
            <p:nvPr/>
          </p:nvSpPr>
          <p:spPr>
            <a:xfrm>
              <a:off x="301344" y="1535521"/>
              <a:ext cx="4394176" cy="53294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CCFFCC"/>
            </a:solidFill>
            <a:ln w="76200"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</p:txBody>
        </p:sp>
        <p:sp>
          <p:nvSpPr>
            <p:cNvPr id="27" name="Rectangle : avec coins arrondis en haut 26">
              <a:extLst>
                <a:ext uri="{FF2B5EF4-FFF2-40B4-BE49-F238E27FC236}">
                  <a16:creationId xmlns:a16="http://schemas.microsoft.com/office/drawing/2014/main" xmlns="" id="{3285F40B-50CF-4AB9-B349-055CDAE2EB5D}"/>
                </a:ext>
              </a:extLst>
            </p:cNvPr>
            <p:cNvSpPr/>
            <p:nvPr/>
          </p:nvSpPr>
          <p:spPr>
            <a:xfrm>
              <a:off x="301344" y="-911781"/>
              <a:ext cx="4394176" cy="2120971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457200" indent="-457200">
                <a:buAutoNum type="alphaLcParenR"/>
              </a:pPr>
              <a:endPara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endParaRPr>
            </a:p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Dessine ce que tu viens d’écrire.</a:t>
              </a:r>
            </a:p>
          </p:txBody>
        </p:sp>
      </p:grp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xmlns="" id="{E71DAB6A-C260-449C-A310-5B2980FF0923}"/>
              </a:ext>
            </a:extLst>
          </p:cNvPr>
          <p:cNvSpPr/>
          <p:nvPr/>
        </p:nvSpPr>
        <p:spPr>
          <a:xfrm>
            <a:off x="318655" y="235527"/>
            <a:ext cx="7897090" cy="1080655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KG Second Chances Sketch" panose="02000000000000000000" pitchFamily="2" charset="0"/>
              </a:rPr>
              <a:t>La phrase du jour</a:t>
            </a:r>
          </a:p>
        </p:txBody>
      </p:sp>
      <p:sp>
        <p:nvSpPr>
          <p:cNvPr id="6" name="Larme 5">
            <a:extLst>
              <a:ext uri="{FF2B5EF4-FFF2-40B4-BE49-F238E27FC236}">
                <a16:creationId xmlns:a16="http://schemas.microsoft.com/office/drawing/2014/main" xmlns="" id="{0610858F-5302-4BD9-BB3D-FD09304D7047}"/>
              </a:ext>
            </a:extLst>
          </p:cNvPr>
          <p:cNvSpPr/>
          <p:nvPr/>
        </p:nvSpPr>
        <p:spPr>
          <a:xfrm>
            <a:off x="8679872" y="346362"/>
            <a:ext cx="907473" cy="858983"/>
          </a:xfrm>
          <a:prstGeom prst="teardrop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fr-FR" sz="3600" dirty="0">
                <a:latin typeface="Wolf Sans" panose="020F0704030504030204" pitchFamily="34" charset="0"/>
              </a:rPr>
              <a:t>17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xmlns="" id="{7EFFE184-FBC3-4E3E-A493-CFD378354F90}"/>
              </a:ext>
            </a:extLst>
          </p:cNvPr>
          <p:cNvSpPr/>
          <p:nvPr/>
        </p:nvSpPr>
        <p:spPr>
          <a:xfrm rot="578770">
            <a:off x="8657131" y="1800151"/>
            <a:ext cx="1009739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xmlns="" id="{7F6E0214-E06A-48FD-A10C-D0B4B659FCE5}"/>
              </a:ext>
            </a:extLst>
          </p:cNvPr>
          <p:cNvSpPr/>
          <p:nvPr/>
        </p:nvSpPr>
        <p:spPr>
          <a:xfrm rot="339380">
            <a:off x="178556" y="1746265"/>
            <a:ext cx="863998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mer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xmlns="" id="{E4510324-E9F2-4CE8-BE1E-12454E80251F}"/>
              </a:ext>
            </a:extLst>
          </p:cNvPr>
          <p:cNvSpPr/>
          <p:nvPr/>
        </p:nvSpPr>
        <p:spPr>
          <a:xfrm rot="21150850">
            <a:off x="1213454" y="1787560"/>
            <a:ext cx="123275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belles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xmlns="" id="{EB944F93-318B-492A-B54B-0A5EB23890F4}"/>
              </a:ext>
            </a:extLst>
          </p:cNvPr>
          <p:cNvSpPr/>
          <p:nvPr/>
        </p:nvSpPr>
        <p:spPr>
          <a:xfrm rot="258433">
            <a:off x="6402896" y="1840374"/>
            <a:ext cx="691032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de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xmlns="" id="{43E1AF4E-F5D5-4185-B8C1-85D28BEE3FF1}"/>
              </a:ext>
            </a:extLst>
          </p:cNvPr>
          <p:cNvSpPr/>
          <p:nvPr/>
        </p:nvSpPr>
        <p:spPr>
          <a:xfrm rot="21111216">
            <a:off x="3482831" y="1752593"/>
            <a:ext cx="1200494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verrons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xmlns="" id="{C886167F-AEF4-45DF-8D09-8C3BD5F36551}"/>
              </a:ext>
            </a:extLst>
          </p:cNvPr>
          <p:cNvSpPr/>
          <p:nvPr/>
        </p:nvSpPr>
        <p:spPr>
          <a:xfrm rot="21403618">
            <a:off x="7290001" y="1751868"/>
            <a:ext cx="1153714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étoiles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xmlns="" id="{61EF4BD8-EF29-4201-84B6-DA3C9C5FFCC1}"/>
              </a:ext>
            </a:extLst>
          </p:cNvPr>
          <p:cNvSpPr/>
          <p:nvPr/>
        </p:nvSpPr>
        <p:spPr>
          <a:xfrm>
            <a:off x="2621178" y="6206838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xmlns="" id="{2609F1AE-AD90-4BF1-BB25-87B1DDBBC38B}"/>
              </a:ext>
            </a:extLst>
          </p:cNvPr>
          <p:cNvSpPr/>
          <p:nvPr/>
        </p:nvSpPr>
        <p:spPr>
          <a:xfrm rot="339380">
            <a:off x="4903862" y="1765307"/>
            <a:ext cx="1252866" cy="59023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rouges.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xmlns="" id="{3BA7B534-B19A-46D6-B52D-8726D98008CD}"/>
              </a:ext>
            </a:extLst>
          </p:cNvPr>
          <p:cNvSpPr/>
          <p:nvPr/>
        </p:nvSpPr>
        <p:spPr>
          <a:xfrm rot="339380">
            <a:off x="2617561" y="1737075"/>
            <a:ext cx="677510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de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xmlns="" id="{0457B074-6BCD-4E81-BCAE-61B51DAA24F3}"/>
              </a:ext>
            </a:extLst>
          </p:cNvPr>
          <p:cNvSpPr/>
          <p:nvPr/>
        </p:nvSpPr>
        <p:spPr>
          <a:xfrm>
            <a:off x="7485377" y="5139996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4515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e 23">
            <a:extLst>
              <a:ext uri="{FF2B5EF4-FFF2-40B4-BE49-F238E27FC236}">
                <a16:creationId xmlns:a16="http://schemas.microsoft.com/office/drawing/2014/main" xmlns="" id="{8DB520B0-3F8A-4715-AA76-F373A748AABF}"/>
              </a:ext>
            </a:extLst>
          </p:cNvPr>
          <p:cNvGrpSpPr/>
          <p:nvPr/>
        </p:nvGrpSpPr>
        <p:grpSpPr>
          <a:xfrm>
            <a:off x="301344" y="2729331"/>
            <a:ext cx="9403657" cy="3962341"/>
            <a:chOff x="301344" y="-911781"/>
            <a:chExt cx="8883142" cy="7776768"/>
          </a:xfrm>
        </p:grpSpPr>
        <p:sp>
          <p:nvSpPr>
            <p:cNvPr id="25" name="Rectangle : avec coins arrondis en haut 24">
              <a:extLst>
                <a:ext uri="{FF2B5EF4-FFF2-40B4-BE49-F238E27FC236}">
                  <a16:creationId xmlns:a16="http://schemas.microsoft.com/office/drawing/2014/main" xmlns="" id="{D3565044-60E6-44A9-A332-D1ED84CC9E47}"/>
                </a:ext>
              </a:extLst>
            </p:cNvPr>
            <p:cNvSpPr/>
            <p:nvPr/>
          </p:nvSpPr>
          <p:spPr>
            <a:xfrm>
              <a:off x="4886257" y="-911781"/>
              <a:ext cx="4298229" cy="77767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FFCCFF"/>
            </a:solidFill>
            <a:ln w="76200">
              <a:solidFill>
                <a:srgbClr val="7030A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Transpose la phrase avec « nous ».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Transforme à la forme négative.</a:t>
              </a:r>
            </a:p>
          </p:txBody>
        </p:sp>
        <p:sp>
          <p:nvSpPr>
            <p:cNvPr id="26" name="Rectangle : avec coins arrondis en haut 25">
              <a:extLst>
                <a:ext uri="{FF2B5EF4-FFF2-40B4-BE49-F238E27FC236}">
                  <a16:creationId xmlns:a16="http://schemas.microsoft.com/office/drawing/2014/main" xmlns="" id="{66E5CF59-0854-40A8-B3C2-A6CC17BB92FF}"/>
                </a:ext>
              </a:extLst>
            </p:cNvPr>
            <p:cNvSpPr/>
            <p:nvPr/>
          </p:nvSpPr>
          <p:spPr>
            <a:xfrm>
              <a:off x="301344" y="1535521"/>
              <a:ext cx="4394176" cy="53294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CCFFCC"/>
            </a:solidFill>
            <a:ln w="76200"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</p:txBody>
        </p:sp>
        <p:sp>
          <p:nvSpPr>
            <p:cNvPr id="27" name="Rectangle : avec coins arrondis en haut 26">
              <a:extLst>
                <a:ext uri="{FF2B5EF4-FFF2-40B4-BE49-F238E27FC236}">
                  <a16:creationId xmlns:a16="http://schemas.microsoft.com/office/drawing/2014/main" xmlns="" id="{CB44C4FF-008A-46BC-A028-962384116171}"/>
                </a:ext>
              </a:extLst>
            </p:cNvPr>
            <p:cNvSpPr/>
            <p:nvPr/>
          </p:nvSpPr>
          <p:spPr>
            <a:xfrm>
              <a:off x="301344" y="-911781"/>
              <a:ext cx="4394176" cy="2120971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457200" indent="-457200">
                <a:buAutoNum type="alphaLcParenR"/>
              </a:pPr>
              <a:endPara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endParaRPr>
            </a:p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Dessine ce que tu viens d’écrire.</a:t>
              </a:r>
            </a:p>
          </p:txBody>
        </p:sp>
      </p:grp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xmlns="" id="{E71DAB6A-C260-449C-A310-5B2980FF0923}"/>
              </a:ext>
            </a:extLst>
          </p:cNvPr>
          <p:cNvSpPr/>
          <p:nvPr/>
        </p:nvSpPr>
        <p:spPr>
          <a:xfrm>
            <a:off x="318655" y="235527"/>
            <a:ext cx="7897090" cy="1080655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KG Second Chances Sketch" panose="02000000000000000000" pitchFamily="2" charset="0"/>
              </a:rPr>
              <a:t>La phrase du jour</a:t>
            </a:r>
          </a:p>
        </p:txBody>
      </p:sp>
      <p:sp>
        <p:nvSpPr>
          <p:cNvPr id="6" name="Larme 5">
            <a:extLst>
              <a:ext uri="{FF2B5EF4-FFF2-40B4-BE49-F238E27FC236}">
                <a16:creationId xmlns:a16="http://schemas.microsoft.com/office/drawing/2014/main" xmlns="" id="{0610858F-5302-4BD9-BB3D-FD09304D7047}"/>
              </a:ext>
            </a:extLst>
          </p:cNvPr>
          <p:cNvSpPr/>
          <p:nvPr/>
        </p:nvSpPr>
        <p:spPr>
          <a:xfrm>
            <a:off x="8679872" y="346362"/>
            <a:ext cx="907473" cy="858983"/>
          </a:xfrm>
          <a:prstGeom prst="teardrop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fr-FR" sz="3600" dirty="0">
                <a:latin typeface="Wolf Sans" panose="020F0704030504030204" pitchFamily="34" charset="0"/>
              </a:rPr>
              <a:t>18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xmlns="" id="{7EFFE184-FBC3-4E3E-A493-CFD378354F90}"/>
              </a:ext>
            </a:extLst>
          </p:cNvPr>
          <p:cNvSpPr/>
          <p:nvPr/>
        </p:nvSpPr>
        <p:spPr>
          <a:xfrm rot="578770">
            <a:off x="8157197" y="1813993"/>
            <a:ext cx="1174954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Sophie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xmlns="" id="{7F6E0214-E06A-48FD-A10C-D0B4B659FCE5}"/>
              </a:ext>
            </a:extLst>
          </p:cNvPr>
          <p:cNvSpPr/>
          <p:nvPr/>
        </p:nvSpPr>
        <p:spPr>
          <a:xfrm rot="339380">
            <a:off x="587765" y="1844543"/>
            <a:ext cx="758584" cy="54496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Sur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xmlns="" id="{E4510324-E9F2-4CE8-BE1E-12454E80251F}"/>
              </a:ext>
            </a:extLst>
          </p:cNvPr>
          <p:cNvSpPr/>
          <p:nvPr/>
        </p:nvSpPr>
        <p:spPr>
          <a:xfrm rot="21150850">
            <a:off x="1531365" y="1813992"/>
            <a:ext cx="1040076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table,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xmlns="" id="{EB944F93-318B-492A-B54B-0A5EB23890F4}"/>
              </a:ext>
            </a:extLst>
          </p:cNvPr>
          <p:cNvSpPr/>
          <p:nvPr/>
        </p:nvSpPr>
        <p:spPr>
          <a:xfrm rot="258433">
            <a:off x="5933455" y="1758404"/>
            <a:ext cx="652557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un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xmlns="" id="{43E1AF4E-F5D5-4185-B8C1-85D28BEE3FF1}"/>
              </a:ext>
            </a:extLst>
          </p:cNvPr>
          <p:cNvSpPr/>
          <p:nvPr/>
        </p:nvSpPr>
        <p:spPr>
          <a:xfrm rot="21111216">
            <a:off x="3501095" y="1778902"/>
            <a:ext cx="1200494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gâteau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xmlns="" id="{C886167F-AEF4-45DF-8D09-8C3BD5F36551}"/>
              </a:ext>
            </a:extLst>
          </p:cNvPr>
          <p:cNvSpPr/>
          <p:nvPr/>
        </p:nvSpPr>
        <p:spPr>
          <a:xfrm rot="21403618">
            <a:off x="6774201" y="1743113"/>
            <a:ext cx="1231124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cuisine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xmlns="" id="{61EF4BD8-EF29-4201-84B6-DA3C9C5FFCC1}"/>
              </a:ext>
            </a:extLst>
          </p:cNvPr>
          <p:cNvSpPr/>
          <p:nvPr/>
        </p:nvSpPr>
        <p:spPr>
          <a:xfrm>
            <a:off x="2621178" y="6206838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xmlns="" id="{2609F1AE-AD90-4BF1-BB25-87B1DDBBC38B}"/>
              </a:ext>
            </a:extLst>
          </p:cNvPr>
          <p:cNvSpPr/>
          <p:nvPr/>
        </p:nvSpPr>
        <p:spPr>
          <a:xfrm rot="339380">
            <a:off x="4871165" y="1785067"/>
            <a:ext cx="863998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bon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xmlns="" id="{3BA7B534-B19A-46D6-B52D-8726D98008CD}"/>
              </a:ext>
            </a:extLst>
          </p:cNvPr>
          <p:cNvSpPr/>
          <p:nvPr/>
        </p:nvSpPr>
        <p:spPr>
          <a:xfrm rot="339380">
            <a:off x="2777763" y="1813993"/>
            <a:ext cx="564890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la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xmlns="" id="{0457B074-6BCD-4E81-BCAE-61B51DAA24F3}"/>
              </a:ext>
            </a:extLst>
          </p:cNvPr>
          <p:cNvSpPr/>
          <p:nvPr/>
        </p:nvSpPr>
        <p:spPr>
          <a:xfrm>
            <a:off x="7474530" y="4939108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51932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e 23">
            <a:extLst>
              <a:ext uri="{FF2B5EF4-FFF2-40B4-BE49-F238E27FC236}">
                <a16:creationId xmlns:a16="http://schemas.microsoft.com/office/drawing/2014/main" xmlns="" id="{EEE6E9A9-B2B1-4A97-90CC-0B42BBE7C319}"/>
              </a:ext>
            </a:extLst>
          </p:cNvPr>
          <p:cNvGrpSpPr/>
          <p:nvPr/>
        </p:nvGrpSpPr>
        <p:grpSpPr>
          <a:xfrm>
            <a:off x="301344" y="2729331"/>
            <a:ext cx="9403657" cy="3962341"/>
            <a:chOff x="301344" y="-911781"/>
            <a:chExt cx="8883142" cy="7776768"/>
          </a:xfrm>
        </p:grpSpPr>
        <p:sp>
          <p:nvSpPr>
            <p:cNvPr id="25" name="Rectangle : avec coins arrondis en haut 24">
              <a:extLst>
                <a:ext uri="{FF2B5EF4-FFF2-40B4-BE49-F238E27FC236}">
                  <a16:creationId xmlns:a16="http://schemas.microsoft.com/office/drawing/2014/main" xmlns="" id="{0ABA8A05-65C7-4FA4-AD46-97675502A505}"/>
                </a:ext>
              </a:extLst>
            </p:cNvPr>
            <p:cNvSpPr/>
            <p:nvPr/>
          </p:nvSpPr>
          <p:spPr>
            <a:xfrm>
              <a:off x="4886257" y="-911781"/>
              <a:ext cx="4298229" cy="77767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FFCCFF"/>
            </a:solidFill>
            <a:ln w="76200">
              <a:solidFill>
                <a:srgbClr val="7030A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Transpose la phrase avec « vous ».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Transforme à la forme négative.</a:t>
              </a:r>
            </a:p>
          </p:txBody>
        </p:sp>
        <p:sp>
          <p:nvSpPr>
            <p:cNvPr id="26" name="Rectangle : avec coins arrondis en haut 25">
              <a:extLst>
                <a:ext uri="{FF2B5EF4-FFF2-40B4-BE49-F238E27FC236}">
                  <a16:creationId xmlns:a16="http://schemas.microsoft.com/office/drawing/2014/main" xmlns="" id="{891AE0F3-484D-428A-B6C3-875103CE1D33}"/>
                </a:ext>
              </a:extLst>
            </p:cNvPr>
            <p:cNvSpPr/>
            <p:nvPr/>
          </p:nvSpPr>
          <p:spPr>
            <a:xfrm>
              <a:off x="301344" y="1535521"/>
              <a:ext cx="4394176" cy="53294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CCFFCC"/>
            </a:solidFill>
            <a:ln w="76200"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</p:txBody>
        </p:sp>
        <p:sp>
          <p:nvSpPr>
            <p:cNvPr id="27" name="Rectangle : avec coins arrondis en haut 26">
              <a:extLst>
                <a:ext uri="{FF2B5EF4-FFF2-40B4-BE49-F238E27FC236}">
                  <a16:creationId xmlns:a16="http://schemas.microsoft.com/office/drawing/2014/main" xmlns="" id="{B379191D-8A7D-442A-9F5F-AF3BBD2CCD94}"/>
                </a:ext>
              </a:extLst>
            </p:cNvPr>
            <p:cNvSpPr/>
            <p:nvPr/>
          </p:nvSpPr>
          <p:spPr>
            <a:xfrm>
              <a:off x="301344" y="-911781"/>
              <a:ext cx="4394176" cy="2120971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457200" indent="-457200">
                <a:buAutoNum type="alphaLcParenR"/>
              </a:pPr>
              <a:endPara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endParaRPr>
            </a:p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Dessine ce que tu viens d’écrire.</a:t>
              </a:r>
            </a:p>
          </p:txBody>
        </p:sp>
      </p:grp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xmlns="" id="{E71DAB6A-C260-449C-A310-5B2980FF0923}"/>
              </a:ext>
            </a:extLst>
          </p:cNvPr>
          <p:cNvSpPr/>
          <p:nvPr/>
        </p:nvSpPr>
        <p:spPr>
          <a:xfrm>
            <a:off x="318655" y="235527"/>
            <a:ext cx="7897090" cy="1080655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KG Second Chances Sketch" panose="02000000000000000000" pitchFamily="2" charset="0"/>
              </a:rPr>
              <a:t>La phrase du jour</a:t>
            </a:r>
          </a:p>
        </p:txBody>
      </p:sp>
      <p:sp>
        <p:nvSpPr>
          <p:cNvPr id="6" name="Larme 5">
            <a:extLst>
              <a:ext uri="{FF2B5EF4-FFF2-40B4-BE49-F238E27FC236}">
                <a16:creationId xmlns:a16="http://schemas.microsoft.com/office/drawing/2014/main" xmlns="" id="{0610858F-5302-4BD9-BB3D-FD09304D7047}"/>
              </a:ext>
            </a:extLst>
          </p:cNvPr>
          <p:cNvSpPr/>
          <p:nvPr/>
        </p:nvSpPr>
        <p:spPr>
          <a:xfrm>
            <a:off x="8679872" y="346362"/>
            <a:ext cx="907473" cy="858983"/>
          </a:xfrm>
          <a:prstGeom prst="teardrop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fr-FR" sz="3600" dirty="0">
                <a:latin typeface="Wolf Sans" panose="020F0704030504030204" pitchFamily="34" charset="0"/>
              </a:rPr>
              <a:t>19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xmlns="" id="{7EFFE184-FBC3-4E3E-A493-CFD378354F90}"/>
              </a:ext>
            </a:extLst>
          </p:cNvPr>
          <p:cNvSpPr/>
          <p:nvPr/>
        </p:nvSpPr>
        <p:spPr>
          <a:xfrm rot="578770">
            <a:off x="8464390" y="1778459"/>
            <a:ext cx="836871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Léa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xmlns="" id="{7F6E0214-E06A-48FD-A10C-D0B4B659FCE5}"/>
              </a:ext>
            </a:extLst>
          </p:cNvPr>
          <p:cNvSpPr/>
          <p:nvPr/>
        </p:nvSpPr>
        <p:spPr>
          <a:xfrm rot="339380">
            <a:off x="595993" y="1817280"/>
            <a:ext cx="991271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petite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xmlns="" id="{E4510324-E9F2-4CE8-BE1E-12454E80251F}"/>
              </a:ext>
            </a:extLst>
          </p:cNvPr>
          <p:cNvSpPr/>
          <p:nvPr/>
        </p:nvSpPr>
        <p:spPr>
          <a:xfrm rot="21150850">
            <a:off x="1736923" y="1785112"/>
            <a:ext cx="885300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dans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xmlns="" id="{EB944F93-318B-492A-B54B-0A5EB23890F4}"/>
              </a:ext>
            </a:extLst>
          </p:cNvPr>
          <p:cNvSpPr/>
          <p:nvPr/>
        </p:nvSpPr>
        <p:spPr>
          <a:xfrm rot="258433">
            <a:off x="5955027" y="1805112"/>
            <a:ext cx="962125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cour.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xmlns="" id="{43E1AF4E-F5D5-4185-B8C1-85D28BEE3FF1}"/>
              </a:ext>
            </a:extLst>
          </p:cNvPr>
          <p:cNvSpPr/>
          <p:nvPr/>
        </p:nvSpPr>
        <p:spPr>
          <a:xfrm rot="21111216">
            <a:off x="3746704" y="1719929"/>
            <a:ext cx="1200494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Arthur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xmlns="" id="{C886167F-AEF4-45DF-8D09-8C3BD5F36551}"/>
              </a:ext>
            </a:extLst>
          </p:cNvPr>
          <p:cNvSpPr/>
          <p:nvPr/>
        </p:nvSpPr>
        <p:spPr>
          <a:xfrm rot="21403618">
            <a:off x="7138604" y="1730461"/>
            <a:ext cx="115981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jouent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xmlns="" id="{61EF4BD8-EF29-4201-84B6-DA3C9C5FFCC1}"/>
              </a:ext>
            </a:extLst>
          </p:cNvPr>
          <p:cNvSpPr/>
          <p:nvPr/>
        </p:nvSpPr>
        <p:spPr>
          <a:xfrm>
            <a:off x="2621178" y="6234546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xmlns="" id="{2609F1AE-AD90-4BF1-BB25-87B1DDBBC38B}"/>
              </a:ext>
            </a:extLst>
          </p:cNvPr>
          <p:cNvSpPr/>
          <p:nvPr/>
        </p:nvSpPr>
        <p:spPr>
          <a:xfrm rot="339380">
            <a:off x="5116715" y="1689965"/>
            <a:ext cx="606188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la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xmlns="" id="{3BA7B534-B19A-46D6-B52D-8726D98008CD}"/>
              </a:ext>
            </a:extLst>
          </p:cNvPr>
          <p:cNvSpPr/>
          <p:nvPr/>
        </p:nvSpPr>
        <p:spPr>
          <a:xfrm rot="339380">
            <a:off x="2857120" y="1781354"/>
            <a:ext cx="670576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et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xmlns="" id="{0457B074-6BCD-4E81-BCAE-61B51DAA24F3}"/>
              </a:ext>
            </a:extLst>
          </p:cNvPr>
          <p:cNvSpPr/>
          <p:nvPr/>
        </p:nvSpPr>
        <p:spPr>
          <a:xfrm>
            <a:off x="7495310" y="4952961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4531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xmlns="" id="{EB692C69-5B7A-4E54-AF6A-3F9B6A6BD41D}"/>
              </a:ext>
            </a:extLst>
          </p:cNvPr>
          <p:cNvGrpSpPr/>
          <p:nvPr/>
        </p:nvGrpSpPr>
        <p:grpSpPr>
          <a:xfrm>
            <a:off x="301344" y="2729330"/>
            <a:ext cx="9403657" cy="3962341"/>
            <a:chOff x="301344" y="-911783"/>
            <a:chExt cx="8883142" cy="7776768"/>
          </a:xfrm>
        </p:grpSpPr>
        <p:sp>
          <p:nvSpPr>
            <p:cNvPr id="16" name="Rectangle : avec coins arrondis en haut 15">
              <a:extLst>
                <a:ext uri="{FF2B5EF4-FFF2-40B4-BE49-F238E27FC236}">
                  <a16:creationId xmlns:a16="http://schemas.microsoft.com/office/drawing/2014/main" xmlns="" id="{D6D72BAC-A639-43A0-BC8A-57D84871C6E4}"/>
                </a:ext>
              </a:extLst>
            </p:cNvPr>
            <p:cNvSpPr/>
            <p:nvPr/>
          </p:nvSpPr>
          <p:spPr>
            <a:xfrm>
              <a:off x="4886257" y="-911781"/>
              <a:ext cx="4298229" cy="77767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FFCCFF"/>
            </a:solidFill>
            <a:ln w="76200">
              <a:solidFill>
                <a:srgbClr val="7030A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Transpose la phrase avec « Tu ».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Transforme à la forme négative.</a:t>
              </a:r>
            </a:p>
          </p:txBody>
        </p:sp>
        <p:sp>
          <p:nvSpPr>
            <p:cNvPr id="13" name="Rectangle : avec coins arrondis en haut 12">
              <a:extLst>
                <a:ext uri="{FF2B5EF4-FFF2-40B4-BE49-F238E27FC236}">
                  <a16:creationId xmlns:a16="http://schemas.microsoft.com/office/drawing/2014/main" xmlns="" id="{0D0B5812-DAB1-461F-B2CD-666D979624A9}"/>
                </a:ext>
              </a:extLst>
            </p:cNvPr>
            <p:cNvSpPr/>
            <p:nvPr/>
          </p:nvSpPr>
          <p:spPr>
            <a:xfrm>
              <a:off x="301344" y="2024972"/>
              <a:ext cx="4394176" cy="4840013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CCFFCC"/>
            </a:solidFill>
            <a:ln w="76200"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</p:txBody>
        </p:sp>
        <p:sp>
          <p:nvSpPr>
            <p:cNvPr id="3" name="Rectangle : avec coins arrondis en haut 2">
              <a:extLst>
                <a:ext uri="{FF2B5EF4-FFF2-40B4-BE49-F238E27FC236}">
                  <a16:creationId xmlns:a16="http://schemas.microsoft.com/office/drawing/2014/main" xmlns="" id="{A8A1CBDE-EB2F-4733-B1A8-E91033344969}"/>
                </a:ext>
              </a:extLst>
            </p:cNvPr>
            <p:cNvSpPr/>
            <p:nvPr/>
          </p:nvSpPr>
          <p:spPr>
            <a:xfrm>
              <a:off x="301344" y="-911783"/>
              <a:ext cx="4394176" cy="2610302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457200" indent="-457200">
                <a:buAutoNum type="alphaLcParenR"/>
              </a:pPr>
              <a:endPara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endParaRPr>
            </a:p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Dessine ce que tu viens d’écrire.</a:t>
              </a:r>
            </a:p>
          </p:txBody>
        </p:sp>
      </p:grp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xmlns="" id="{E71DAB6A-C260-449C-A310-5B2980FF0923}"/>
              </a:ext>
            </a:extLst>
          </p:cNvPr>
          <p:cNvSpPr/>
          <p:nvPr/>
        </p:nvSpPr>
        <p:spPr>
          <a:xfrm>
            <a:off x="318655" y="235527"/>
            <a:ext cx="7897090" cy="1080655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KG Second Chances Sketch" panose="02000000000000000000" pitchFamily="2" charset="0"/>
              </a:rPr>
              <a:t>La phrase du jour</a:t>
            </a:r>
          </a:p>
        </p:txBody>
      </p:sp>
      <p:sp>
        <p:nvSpPr>
          <p:cNvPr id="6" name="Larme 5">
            <a:extLst>
              <a:ext uri="{FF2B5EF4-FFF2-40B4-BE49-F238E27FC236}">
                <a16:creationId xmlns:a16="http://schemas.microsoft.com/office/drawing/2014/main" xmlns="" id="{0610858F-5302-4BD9-BB3D-FD09304D7047}"/>
              </a:ext>
            </a:extLst>
          </p:cNvPr>
          <p:cNvSpPr/>
          <p:nvPr/>
        </p:nvSpPr>
        <p:spPr>
          <a:xfrm>
            <a:off x="8679872" y="346362"/>
            <a:ext cx="907473" cy="858983"/>
          </a:xfrm>
          <a:prstGeom prst="teardrop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fr-FR" sz="3600" dirty="0">
                <a:latin typeface="Wolf Sans" panose="020F0704030504030204" pitchFamily="34" charset="0"/>
              </a:rPr>
              <a:t>2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xmlns="" id="{7EFFE184-FBC3-4E3E-A493-CFD378354F90}"/>
              </a:ext>
            </a:extLst>
          </p:cNvPr>
          <p:cNvSpPr/>
          <p:nvPr/>
        </p:nvSpPr>
        <p:spPr>
          <a:xfrm rot="433660">
            <a:off x="8891498" y="1692471"/>
            <a:ext cx="664497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La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xmlns="" id="{7F6E0214-E06A-48FD-A10C-D0B4B659FCE5}"/>
              </a:ext>
            </a:extLst>
          </p:cNvPr>
          <p:cNvSpPr/>
          <p:nvPr/>
        </p:nvSpPr>
        <p:spPr>
          <a:xfrm rot="339380">
            <a:off x="287922" y="1744195"/>
            <a:ext cx="1438827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princesse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xmlns="" id="{E4510324-E9F2-4CE8-BE1E-12454E80251F}"/>
              </a:ext>
            </a:extLst>
          </p:cNvPr>
          <p:cNvSpPr/>
          <p:nvPr/>
        </p:nvSpPr>
        <p:spPr>
          <a:xfrm rot="21150850">
            <a:off x="1954450" y="1744194"/>
            <a:ext cx="1954025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paisiblement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xmlns="" id="{EB944F93-318B-492A-B54B-0A5EB23890F4}"/>
              </a:ext>
            </a:extLst>
          </p:cNvPr>
          <p:cNvSpPr/>
          <p:nvPr/>
        </p:nvSpPr>
        <p:spPr>
          <a:xfrm rot="258433">
            <a:off x="6674948" y="1752008"/>
            <a:ext cx="86796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dort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xmlns="" id="{43E1AF4E-F5D5-4185-B8C1-85D28BEE3FF1}"/>
              </a:ext>
            </a:extLst>
          </p:cNvPr>
          <p:cNvSpPr/>
          <p:nvPr/>
        </p:nvSpPr>
        <p:spPr>
          <a:xfrm rot="458084">
            <a:off x="4140360" y="1704874"/>
            <a:ext cx="561506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sa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xmlns="" id="{C886167F-AEF4-45DF-8D09-8C3BD5F36551}"/>
              </a:ext>
            </a:extLst>
          </p:cNvPr>
          <p:cNvSpPr/>
          <p:nvPr/>
        </p:nvSpPr>
        <p:spPr>
          <a:xfrm rot="21403618">
            <a:off x="4830202" y="1765291"/>
            <a:ext cx="1627385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chambre.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xmlns="" id="{61EF4BD8-EF29-4201-84B6-DA3C9C5FFCC1}"/>
              </a:ext>
            </a:extLst>
          </p:cNvPr>
          <p:cNvSpPr/>
          <p:nvPr/>
        </p:nvSpPr>
        <p:spPr>
          <a:xfrm>
            <a:off x="2579613" y="6123708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xmlns="" id="{B22BFABA-F3BD-495F-8BC8-2097A8B34520}"/>
              </a:ext>
            </a:extLst>
          </p:cNvPr>
          <p:cNvSpPr/>
          <p:nvPr/>
        </p:nvSpPr>
        <p:spPr>
          <a:xfrm rot="21164306">
            <a:off x="7781240" y="1744194"/>
            <a:ext cx="86796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dans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xmlns="" id="{56A44638-BEF0-48E7-BA18-F49782280D96}"/>
              </a:ext>
            </a:extLst>
          </p:cNvPr>
          <p:cNvSpPr/>
          <p:nvPr/>
        </p:nvSpPr>
        <p:spPr>
          <a:xfrm>
            <a:off x="7485377" y="4904467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505830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e 23">
            <a:extLst>
              <a:ext uri="{FF2B5EF4-FFF2-40B4-BE49-F238E27FC236}">
                <a16:creationId xmlns:a16="http://schemas.microsoft.com/office/drawing/2014/main" xmlns="" id="{F453D7C2-97A9-40DA-8005-9C13C2036F88}"/>
              </a:ext>
            </a:extLst>
          </p:cNvPr>
          <p:cNvGrpSpPr/>
          <p:nvPr/>
        </p:nvGrpSpPr>
        <p:grpSpPr>
          <a:xfrm>
            <a:off x="301344" y="2729331"/>
            <a:ext cx="9403657" cy="3962341"/>
            <a:chOff x="301344" y="-911781"/>
            <a:chExt cx="8883142" cy="7776768"/>
          </a:xfrm>
        </p:grpSpPr>
        <p:sp>
          <p:nvSpPr>
            <p:cNvPr id="25" name="Rectangle : avec coins arrondis en haut 24">
              <a:extLst>
                <a:ext uri="{FF2B5EF4-FFF2-40B4-BE49-F238E27FC236}">
                  <a16:creationId xmlns:a16="http://schemas.microsoft.com/office/drawing/2014/main" xmlns="" id="{6BF8A785-E0CB-4C89-A886-9EFB466B5A0E}"/>
                </a:ext>
              </a:extLst>
            </p:cNvPr>
            <p:cNvSpPr/>
            <p:nvPr/>
          </p:nvSpPr>
          <p:spPr>
            <a:xfrm>
              <a:off x="4886257" y="-911781"/>
              <a:ext cx="4298229" cy="77767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FFCCFF"/>
            </a:solidFill>
            <a:ln w="76200">
              <a:solidFill>
                <a:srgbClr val="7030A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Transpose la phrase au passé-composé.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Transforme à la forme négative.</a:t>
              </a:r>
            </a:p>
          </p:txBody>
        </p:sp>
        <p:sp>
          <p:nvSpPr>
            <p:cNvPr id="26" name="Rectangle : avec coins arrondis en haut 25">
              <a:extLst>
                <a:ext uri="{FF2B5EF4-FFF2-40B4-BE49-F238E27FC236}">
                  <a16:creationId xmlns:a16="http://schemas.microsoft.com/office/drawing/2014/main" xmlns="" id="{A0D8600E-B60A-450B-881E-6E301C831FA9}"/>
                </a:ext>
              </a:extLst>
            </p:cNvPr>
            <p:cNvSpPr/>
            <p:nvPr/>
          </p:nvSpPr>
          <p:spPr>
            <a:xfrm>
              <a:off x="301344" y="1535521"/>
              <a:ext cx="4394176" cy="53294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CCFFCC"/>
            </a:solidFill>
            <a:ln w="76200"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</p:txBody>
        </p:sp>
        <p:sp>
          <p:nvSpPr>
            <p:cNvPr id="27" name="Rectangle : avec coins arrondis en haut 26">
              <a:extLst>
                <a:ext uri="{FF2B5EF4-FFF2-40B4-BE49-F238E27FC236}">
                  <a16:creationId xmlns:a16="http://schemas.microsoft.com/office/drawing/2014/main" xmlns="" id="{511E148C-EA61-48BC-AF38-B713A7938950}"/>
                </a:ext>
              </a:extLst>
            </p:cNvPr>
            <p:cNvSpPr/>
            <p:nvPr/>
          </p:nvSpPr>
          <p:spPr>
            <a:xfrm>
              <a:off x="301344" y="-911781"/>
              <a:ext cx="4394176" cy="2120971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457200" indent="-457200">
                <a:buAutoNum type="alphaLcParenR"/>
              </a:pPr>
              <a:endPara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endParaRPr>
            </a:p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Dessine ce que tu viens d’écrire.</a:t>
              </a:r>
            </a:p>
          </p:txBody>
        </p:sp>
      </p:grp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xmlns="" id="{E71DAB6A-C260-449C-A310-5B2980FF0923}"/>
              </a:ext>
            </a:extLst>
          </p:cNvPr>
          <p:cNvSpPr/>
          <p:nvPr/>
        </p:nvSpPr>
        <p:spPr>
          <a:xfrm>
            <a:off x="318655" y="235527"/>
            <a:ext cx="7897090" cy="1080655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KG Second Chances Sketch" panose="02000000000000000000" pitchFamily="2" charset="0"/>
              </a:rPr>
              <a:t>La phrase du jour</a:t>
            </a:r>
          </a:p>
        </p:txBody>
      </p:sp>
      <p:sp>
        <p:nvSpPr>
          <p:cNvPr id="6" name="Larme 5">
            <a:extLst>
              <a:ext uri="{FF2B5EF4-FFF2-40B4-BE49-F238E27FC236}">
                <a16:creationId xmlns:a16="http://schemas.microsoft.com/office/drawing/2014/main" xmlns="" id="{0610858F-5302-4BD9-BB3D-FD09304D7047}"/>
              </a:ext>
            </a:extLst>
          </p:cNvPr>
          <p:cNvSpPr/>
          <p:nvPr/>
        </p:nvSpPr>
        <p:spPr>
          <a:xfrm>
            <a:off x="8679872" y="346362"/>
            <a:ext cx="907473" cy="858983"/>
          </a:xfrm>
          <a:prstGeom prst="teardrop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fr-FR" sz="3600" dirty="0">
                <a:latin typeface="Wolf Sans" panose="020F0704030504030204" pitchFamily="34" charset="0"/>
              </a:rPr>
              <a:t>20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xmlns="" id="{7EFFE184-FBC3-4E3E-A493-CFD378354F90}"/>
              </a:ext>
            </a:extLst>
          </p:cNvPr>
          <p:cNvSpPr/>
          <p:nvPr/>
        </p:nvSpPr>
        <p:spPr>
          <a:xfrm rot="578770">
            <a:off x="8658079" y="1788926"/>
            <a:ext cx="875754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vite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xmlns="" id="{7F6E0214-E06A-48FD-A10C-D0B4B659FCE5}"/>
              </a:ext>
            </a:extLst>
          </p:cNvPr>
          <p:cNvSpPr/>
          <p:nvPr/>
        </p:nvSpPr>
        <p:spPr>
          <a:xfrm rot="339380">
            <a:off x="178243" y="1752604"/>
            <a:ext cx="992636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cette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xmlns="" id="{E4510324-E9F2-4CE8-BE1E-12454E80251F}"/>
              </a:ext>
            </a:extLst>
          </p:cNvPr>
          <p:cNvSpPr/>
          <p:nvPr/>
        </p:nvSpPr>
        <p:spPr>
          <a:xfrm rot="21150850">
            <a:off x="1253584" y="1941565"/>
            <a:ext cx="849589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rue.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xmlns="" id="{EB944F93-318B-492A-B54B-0A5EB23890F4}"/>
              </a:ext>
            </a:extLst>
          </p:cNvPr>
          <p:cNvSpPr/>
          <p:nvPr/>
        </p:nvSpPr>
        <p:spPr>
          <a:xfrm rot="258433">
            <a:off x="5942833" y="1788926"/>
            <a:ext cx="86796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dans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xmlns="" id="{43E1AF4E-F5D5-4185-B8C1-85D28BEE3FF1}"/>
              </a:ext>
            </a:extLst>
          </p:cNvPr>
          <p:cNvSpPr/>
          <p:nvPr/>
        </p:nvSpPr>
        <p:spPr>
          <a:xfrm rot="21111216">
            <a:off x="2249940" y="1787310"/>
            <a:ext cx="1200494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voitures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xmlns="" id="{C886167F-AEF4-45DF-8D09-8C3BD5F36551}"/>
              </a:ext>
            </a:extLst>
          </p:cNvPr>
          <p:cNvSpPr/>
          <p:nvPr/>
        </p:nvSpPr>
        <p:spPr>
          <a:xfrm rot="21403618">
            <a:off x="7014947" y="1768457"/>
            <a:ext cx="1473619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Attention: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xmlns="" id="{61EF4BD8-EF29-4201-84B6-DA3C9C5FFCC1}"/>
              </a:ext>
            </a:extLst>
          </p:cNvPr>
          <p:cNvSpPr/>
          <p:nvPr/>
        </p:nvSpPr>
        <p:spPr>
          <a:xfrm>
            <a:off x="2621178" y="6206837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xmlns="" id="{2609F1AE-AD90-4BF1-BB25-87B1DDBBC38B}"/>
              </a:ext>
            </a:extLst>
          </p:cNvPr>
          <p:cNvSpPr/>
          <p:nvPr/>
        </p:nvSpPr>
        <p:spPr>
          <a:xfrm rot="339380">
            <a:off x="5018748" y="1675399"/>
            <a:ext cx="608920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xmlns="" id="{3BA7B534-B19A-46D6-B52D-8726D98008CD}"/>
              </a:ext>
            </a:extLst>
          </p:cNvPr>
          <p:cNvSpPr/>
          <p:nvPr/>
        </p:nvSpPr>
        <p:spPr>
          <a:xfrm rot="339380">
            <a:off x="3613651" y="1796359"/>
            <a:ext cx="1245254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grande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xmlns="" id="{0457B074-6BCD-4E81-BCAE-61B51DAA24F3}"/>
              </a:ext>
            </a:extLst>
          </p:cNvPr>
          <p:cNvSpPr/>
          <p:nvPr/>
        </p:nvSpPr>
        <p:spPr>
          <a:xfrm>
            <a:off x="7485377" y="4959885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621859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xmlns="" id="{E71DAB6A-C260-449C-A310-5B2980FF0923}"/>
              </a:ext>
            </a:extLst>
          </p:cNvPr>
          <p:cNvSpPr/>
          <p:nvPr/>
        </p:nvSpPr>
        <p:spPr>
          <a:xfrm>
            <a:off x="318655" y="235527"/>
            <a:ext cx="7897090" cy="1080655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KG Second Chances Sketch" panose="02000000000000000000" pitchFamily="2" charset="0"/>
              </a:rPr>
              <a:t>La phrase du jour</a:t>
            </a:r>
          </a:p>
        </p:txBody>
      </p:sp>
      <p:sp>
        <p:nvSpPr>
          <p:cNvPr id="6" name="Larme 5">
            <a:extLst>
              <a:ext uri="{FF2B5EF4-FFF2-40B4-BE49-F238E27FC236}">
                <a16:creationId xmlns:a16="http://schemas.microsoft.com/office/drawing/2014/main" xmlns="" id="{0610858F-5302-4BD9-BB3D-FD09304D7047}"/>
              </a:ext>
            </a:extLst>
          </p:cNvPr>
          <p:cNvSpPr/>
          <p:nvPr/>
        </p:nvSpPr>
        <p:spPr>
          <a:xfrm>
            <a:off x="8679872" y="346362"/>
            <a:ext cx="907473" cy="858983"/>
          </a:xfrm>
          <a:prstGeom prst="teardrop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fr-FR" sz="3600" dirty="0">
                <a:latin typeface="Wolf Sans" panose="020F0704030504030204" pitchFamily="34" charset="0"/>
              </a:rPr>
              <a:t>21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xmlns="" id="{7EFFE184-FBC3-4E3E-A493-CFD378354F90}"/>
              </a:ext>
            </a:extLst>
          </p:cNvPr>
          <p:cNvSpPr/>
          <p:nvPr/>
        </p:nvSpPr>
        <p:spPr>
          <a:xfrm rot="578770">
            <a:off x="8970830" y="1590444"/>
            <a:ext cx="669809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un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xmlns="" id="{7F6E0214-E06A-48FD-A10C-D0B4B659FCE5}"/>
              </a:ext>
            </a:extLst>
          </p:cNvPr>
          <p:cNvSpPr/>
          <p:nvPr/>
        </p:nvSpPr>
        <p:spPr>
          <a:xfrm rot="339380">
            <a:off x="334846" y="1794361"/>
            <a:ext cx="1121990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arbres.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xmlns="" id="{E4510324-E9F2-4CE8-BE1E-12454E80251F}"/>
              </a:ext>
            </a:extLst>
          </p:cNvPr>
          <p:cNvSpPr/>
          <p:nvPr/>
        </p:nvSpPr>
        <p:spPr>
          <a:xfrm rot="21150850">
            <a:off x="1560292" y="1640641"/>
            <a:ext cx="1608790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panorama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xmlns="" id="{EB944F93-318B-492A-B54B-0A5EB23890F4}"/>
              </a:ext>
            </a:extLst>
          </p:cNvPr>
          <p:cNvSpPr/>
          <p:nvPr/>
        </p:nvSpPr>
        <p:spPr>
          <a:xfrm rot="258433">
            <a:off x="6126830" y="1586890"/>
            <a:ext cx="707970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des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xmlns="" id="{43E1AF4E-F5D5-4185-B8C1-85D28BEE3FF1}"/>
              </a:ext>
            </a:extLst>
          </p:cNvPr>
          <p:cNvSpPr/>
          <p:nvPr/>
        </p:nvSpPr>
        <p:spPr>
          <a:xfrm rot="21111216">
            <a:off x="3888399" y="1640640"/>
            <a:ext cx="1054827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prend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xmlns="" id="{C886167F-AEF4-45DF-8D09-8C3BD5F36551}"/>
              </a:ext>
            </a:extLst>
          </p:cNvPr>
          <p:cNvSpPr/>
          <p:nvPr/>
        </p:nvSpPr>
        <p:spPr>
          <a:xfrm rot="21403618">
            <a:off x="6915435" y="1947463"/>
            <a:ext cx="1941735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photographe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xmlns="" id="{61EF4BD8-EF29-4201-84B6-DA3C9C5FFCC1}"/>
              </a:ext>
            </a:extLst>
          </p:cNvPr>
          <p:cNvSpPr/>
          <p:nvPr/>
        </p:nvSpPr>
        <p:spPr>
          <a:xfrm>
            <a:off x="2579613" y="6123708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xmlns="" id="{2609F1AE-AD90-4BF1-BB25-87B1DDBBC38B}"/>
              </a:ext>
            </a:extLst>
          </p:cNvPr>
          <p:cNvSpPr/>
          <p:nvPr/>
        </p:nvSpPr>
        <p:spPr>
          <a:xfrm rot="339380">
            <a:off x="5051483" y="1968249"/>
            <a:ext cx="101579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beau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xmlns="" id="{3BA7B534-B19A-46D6-B52D-8726D98008CD}"/>
              </a:ext>
            </a:extLst>
          </p:cNvPr>
          <p:cNvSpPr/>
          <p:nvPr/>
        </p:nvSpPr>
        <p:spPr>
          <a:xfrm rot="339380">
            <a:off x="3229323" y="1968907"/>
            <a:ext cx="55998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</a:t>
            </a:r>
          </a:p>
        </p:txBody>
      </p:sp>
      <p:grpSp>
        <p:nvGrpSpPr>
          <p:cNvPr id="24" name="Groupe 23">
            <a:extLst>
              <a:ext uri="{FF2B5EF4-FFF2-40B4-BE49-F238E27FC236}">
                <a16:creationId xmlns:a16="http://schemas.microsoft.com/office/drawing/2014/main" xmlns="" id="{202D4C0F-1E0E-416C-A43F-DA72D9109B58}"/>
              </a:ext>
            </a:extLst>
          </p:cNvPr>
          <p:cNvGrpSpPr/>
          <p:nvPr/>
        </p:nvGrpSpPr>
        <p:grpSpPr>
          <a:xfrm>
            <a:off x="301344" y="2729331"/>
            <a:ext cx="9403657" cy="3962341"/>
            <a:chOff x="301344" y="-911781"/>
            <a:chExt cx="8883142" cy="7776768"/>
          </a:xfrm>
        </p:grpSpPr>
        <p:sp>
          <p:nvSpPr>
            <p:cNvPr id="25" name="Rectangle : avec coins arrondis en haut 24">
              <a:extLst>
                <a:ext uri="{FF2B5EF4-FFF2-40B4-BE49-F238E27FC236}">
                  <a16:creationId xmlns:a16="http://schemas.microsoft.com/office/drawing/2014/main" xmlns="" id="{EB07294F-2B01-4282-BD4E-BAD6515B1879}"/>
                </a:ext>
              </a:extLst>
            </p:cNvPr>
            <p:cNvSpPr/>
            <p:nvPr/>
          </p:nvSpPr>
          <p:spPr>
            <a:xfrm>
              <a:off x="4886257" y="-911781"/>
              <a:ext cx="4298229" cy="77767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FFCCFF"/>
            </a:solidFill>
            <a:ln w="76200">
              <a:solidFill>
                <a:srgbClr val="7030A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Transpose la phrase au passé-composé.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Transforme à la forme négative.</a:t>
              </a:r>
            </a:p>
          </p:txBody>
        </p:sp>
        <p:sp>
          <p:nvSpPr>
            <p:cNvPr id="26" name="Rectangle : avec coins arrondis en haut 25">
              <a:extLst>
                <a:ext uri="{FF2B5EF4-FFF2-40B4-BE49-F238E27FC236}">
                  <a16:creationId xmlns:a16="http://schemas.microsoft.com/office/drawing/2014/main" xmlns="" id="{8B5EEBAA-B4DB-43E3-B230-054033F785BD}"/>
                </a:ext>
              </a:extLst>
            </p:cNvPr>
            <p:cNvSpPr/>
            <p:nvPr/>
          </p:nvSpPr>
          <p:spPr>
            <a:xfrm>
              <a:off x="301344" y="1535521"/>
              <a:ext cx="4394176" cy="53294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CCFFCC"/>
            </a:solidFill>
            <a:ln w="76200"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</p:txBody>
        </p:sp>
        <p:sp>
          <p:nvSpPr>
            <p:cNvPr id="27" name="Rectangle : avec coins arrondis en haut 26">
              <a:extLst>
                <a:ext uri="{FF2B5EF4-FFF2-40B4-BE49-F238E27FC236}">
                  <a16:creationId xmlns:a16="http://schemas.microsoft.com/office/drawing/2014/main" xmlns="" id="{103F048C-638B-4855-9D19-516633D623A4}"/>
                </a:ext>
              </a:extLst>
            </p:cNvPr>
            <p:cNvSpPr/>
            <p:nvPr/>
          </p:nvSpPr>
          <p:spPr>
            <a:xfrm>
              <a:off x="301344" y="-911781"/>
              <a:ext cx="4394176" cy="2120971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457200" indent="-457200">
                <a:buAutoNum type="alphaLcParenR"/>
              </a:pPr>
              <a:endPara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endParaRPr>
            </a:p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Dessine ce que tu viens d’écrire.</a:t>
              </a:r>
            </a:p>
          </p:txBody>
        </p:sp>
      </p:grp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xmlns="" id="{0457B074-6BCD-4E81-BCAE-61B51DAA24F3}"/>
              </a:ext>
            </a:extLst>
          </p:cNvPr>
          <p:cNvSpPr/>
          <p:nvPr/>
        </p:nvSpPr>
        <p:spPr>
          <a:xfrm>
            <a:off x="7473712" y="4952958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xmlns="" id="{A38F837B-DC80-4FC8-AE2F-F062A0064D47}"/>
              </a:ext>
            </a:extLst>
          </p:cNvPr>
          <p:cNvSpPr/>
          <p:nvPr/>
        </p:nvSpPr>
        <p:spPr>
          <a:xfrm>
            <a:off x="2621178" y="6206837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45358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e 24">
            <a:extLst>
              <a:ext uri="{FF2B5EF4-FFF2-40B4-BE49-F238E27FC236}">
                <a16:creationId xmlns:a16="http://schemas.microsoft.com/office/drawing/2014/main" xmlns="" id="{F7A55BA4-C223-4F05-8DA9-F57C7EFEEEAF}"/>
              </a:ext>
            </a:extLst>
          </p:cNvPr>
          <p:cNvGrpSpPr/>
          <p:nvPr/>
        </p:nvGrpSpPr>
        <p:grpSpPr>
          <a:xfrm>
            <a:off x="301344" y="2729331"/>
            <a:ext cx="9403657" cy="3962341"/>
            <a:chOff x="301344" y="-911781"/>
            <a:chExt cx="8883142" cy="7776768"/>
          </a:xfrm>
        </p:grpSpPr>
        <p:sp>
          <p:nvSpPr>
            <p:cNvPr id="26" name="Rectangle : avec coins arrondis en haut 25">
              <a:extLst>
                <a:ext uri="{FF2B5EF4-FFF2-40B4-BE49-F238E27FC236}">
                  <a16:creationId xmlns:a16="http://schemas.microsoft.com/office/drawing/2014/main" xmlns="" id="{8DA8F84B-34EF-4948-893D-6BCC804BBA4A}"/>
                </a:ext>
              </a:extLst>
            </p:cNvPr>
            <p:cNvSpPr/>
            <p:nvPr/>
          </p:nvSpPr>
          <p:spPr>
            <a:xfrm>
              <a:off x="4886257" y="-911781"/>
              <a:ext cx="4298229" cy="77767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FFCCFF"/>
            </a:solidFill>
            <a:ln w="76200">
              <a:solidFill>
                <a:srgbClr val="7030A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Transpose la phrase au passé-composé.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Transforme à la forme négative.</a:t>
              </a:r>
            </a:p>
          </p:txBody>
        </p:sp>
        <p:sp>
          <p:nvSpPr>
            <p:cNvPr id="27" name="Rectangle : avec coins arrondis en haut 26">
              <a:extLst>
                <a:ext uri="{FF2B5EF4-FFF2-40B4-BE49-F238E27FC236}">
                  <a16:creationId xmlns:a16="http://schemas.microsoft.com/office/drawing/2014/main" xmlns="" id="{F0EBA830-9F05-440A-B431-B6BC70A6B10D}"/>
                </a:ext>
              </a:extLst>
            </p:cNvPr>
            <p:cNvSpPr/>
            <p:nvPr/>
          </p:nvSpPr>
          <p:spPr>
            <a:xfrm>
              <a:off x="301344" y="1535521"/>
              <a:ext cx="4394176" cy="53294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CCFFCC"/>
            </a:solidFill>
            <a:ln w="76200"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</p:txBody>
        </p:sp>
        <p:sp>
          <p:nvSpPr>
            <p:cNvPr id="28" name="Rectangle : avec coins arrondis en haut 27">
              <a:extLst>
                <a:ext uri="{FF2B5EF4-FFF2-40B4-BE49-F238E27FC236}">
                  <a16:creationId xmlns:a16="http://schemas.microsoft.com/office/drawing/2014/main" xmlns="" id="{CA50470C-6AF0-4EBE-A390-8BB2C5C1AC6A}"/>
                </a:ext>
              </a:extLst>
            </p:cNvPr>
            <p:cNvSpPr/>
            <p:nvPr/>
          </p:nvSpPr>
          <p:spPr>
            <a:xfrm>
              <a:off x="301344" y="-911781"/>
              <a:ext cx="4394176" cy="2120971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457200" indent="-457200">
                <a:buAutoNum type="alphaLcParenR"/>
              </a:pPr>
              <a:endPara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endParaRPr>
            </a:p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Dessine ce que tu viens d’écrire.</a:t>
              </a:r>
            </a:p>
          </p:txBody>
        </p:sp>
      </p:grp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xmlns="" id="{E71DAB6A-C260-449C-A310-5B2980FF0923}"/>
              </a:ext>
            </a:extLst>
          </p:cNvPr>
          <p:cNvSpPr/>
          <p:nvPr/>
        </p:nvSpPr>
        <p:spPr>
          <a:xfrm>
            <a:off x="318655" y="235527"/>
            <a:ext cx="7897090" cy="1080655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KG Second Chances Sketch" panose="02000000000000000000" pitchFamily="2" charset="0"/>
              </a:rPr>
              <a:t>La phrase du jour</a:t>
            </a:r>
          </a:p>
        </p:txBody>
      </p:sp>
      <p:sp>
        <p:nvSpPr>
          <p:cNvPr id="6" name="Larme 5">
            <a:extLst>
              <a:ext uri="{FF2B5EF4-FFF2-40B4-BE49-F238E27FC236}">
                <a16:creationId xmlns:a16="http://schemas.microsoft.com/office/drawing/2014/main" xmlns="" id="{0610858F-5302-4BD9-BB3D-FD09304D7047}"/>
              </a:ext>
            </a:extLst>
          </p:cNvPr>
          <p:cNvSpPr/>
          <p:nvPr/>
        </p:nvSpPr>
        <p:spPr>
          <a:xfrm>
            <a:off x="8679872" y="346362"/>
            <a:ext cx="907473" cy="858983"/>
          </a:xfrm>
          <a:prstGeom prst="teardrop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fr-FR" sz="3600" dirty="0">
                <a:latin typeface="Wolf Sans" panose="020F0704030504030204" pitchFamily="34" charset="0"/>
              </a:rPr>
              <a:t>22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xmlns="" id="{7EFFE184-FBC3-4E3E-A493-CFD378354F90}"/>
              </a:ext>
            </a:extLst>
          </p:cNvPr>
          <p:cNvSpPr/>
          <p:nvPr/>
        </p:nvSpPr>
        <p:spPr>
          <a:xfrm rot="578770">
            <a:off x="8657131" y="1800151"/>
            <a:ext cx="1009739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pour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xmlns="" id="{7F6E0214-E06A-48FD-A10C-D0B4B659FCE5}"/>
              </a:ext>
            </a:extLst>
          </p:cNvPr>
          <p:cNvSpPr/>
          <p:nvPr/>
        </p:nvSpPr>
        <p:spPr>
          <a:xfrm rot="339380">
            <a:off x="179135" y="1734539"/>
            <a:ext cx="626058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sa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xmlns="" id="{E4510324-E9F2-4CE8-BE1E-12454E80251F}"/>
              </a:ext>
            </a:extLst>
          </p:cNvPr>
          <p:cNvSpPr/>
          <p:nvPr/>
        </p:nvSpPr>
        <p:spPr>
          <a:xfrm rot="21150850">
            <a:off x="937375" y="1803086"/>
            <a:ext cx="994404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dessin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xmlns="" id="{EB944F93-318B-492A-B54B-0A5EB23890F4}"/>
              </a:ext>
            </a:extLst>
          </p:cNvPr>
          <p:cNvSpPr/>
          <p:nvPr/>
        </p:nvSpPr>
        <p:spPr>
          <a:xfrm rot="258433">
            <a:off x="5257538" y="1704943"/>
            <a:ext cx="102316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beau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xmlns="" id="{43E1AF4E-F5D5-4185-B8C1-85D28BEE3FF1}"/>
              </a:ext>
            </a:extLst>
          </p:cNvPr>
          <p:cNvSpPr/>
          <p:nvPr/>
        </p:nvSpPr>
        <p:spPr>
          <a:xfrm rot="21111216">
            <a:off x="2832528" y="1849495"/>
            <a:ext cx="1029901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sœur.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xmlns="" id="{C886167F-AEF4-45DF-8D09-8C3BD5F36551}"/>
              </a:ext>
            </a:extLst>
          </p:cNvPr>
          <p:cNvSpPr/>
          <p:nvPr/>
        </p:nvSpPr>
        <p:spPr>
          <a:xfrm rot="21403618">
            <a:off x="6490826" y="1774700"/>
            <a:ext cx="1953542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confectionne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xmlns="" id="{61EF4BD8-EF29-4201-84B6-DA3C9C5FFCC1}"/>
              </a:ext>
            </a:extLst>
          </p:cNvPr>
          <p:cNvSpPr/>
          <p:nvPr/>
        </p:nvSpPr>
        <p:spPr>
          <a:xfrm>
            <a:off x="2604656" y="6206837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xmlns="" id="{2609F1AE-AD90-4BF1-BB25-87B1DDBBC38B}"/>
              </a:ext>
            </a:extLst>
          </p:cNvPr>
          <p:cNvSpPr/>
          <p:nvPr/>
        </p:nvSpPr>
        <p:spPr>
          <a:xfrm rot="339380">
            <a:off x="4052116" y="1694909"/>
            <a:ext cx="994459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Noah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xmlns="" id="{3BA7B534-B19A-46D6-B52D-8726D98008CD}"/>
              </a:ext>
            </a:extLst>
          </p:cNvPr>
          <p:cNvSpPr/>
          <p:nvPr/>
        </p:nvSpPr>
        <p:spPr>
          <a:xfrm rot="339380">
            <a:off x="2085390" y="1739225"/>
            <a:ext cx="64693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un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xmlns="" id="{0457B074-6BCD-4E81-BCAE-61B51DAA24F3}"/>
              </a:ext>
            </a:extLst>
          </p:cNvPr>
          <p:cNvSpPr/>
          <p:nvPr/>
        </p:nvSpPr>
        <p:spPr>
          <a:xfrm>
            <a:off x="7481455" y="4952959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181346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e 23">
            <a:extLst>
              <a:ext uri="{FF2B5EF4-FFF2-40B4-BE49-F238E27FC236}">
                <a16:creationId xmlns:a16="http://schemas.microsoft.com/office/drawing/2014/main" xmlns="" id="{551F7A97-4C95-4C3C-93B9-89E407EF4C89}"/>
              </a:ext>
            </a:extLst>
          </p:cNvPr>
          <p:cNvGrpSpPr/>
          <p:nvPr/>
        </p:nvGrpSpPr>
        <p:grpSpPr>
          <a:xfrm>
            <a:off x="301344" y="2729331"/>
            <a:ext cx="9403657" cy="3962341"/>
            <a:chOff x="301344" y="-911781"/>
            <a:chExt cx="8883142" cy="7776768"/>
          </a:xfrm>
        </p:grpSpPr>
        <p:sp>
          <p:nvSpPr>
            <p:cNvPr id="25" name="Rectangle : avec coins arrondis en haut 24">
              <a:extLst>
                <a:ext uri="{FF2B5EF4-FFF2-40B4-BE49-F238E27FC236}">
                  <a16:creationId xmlns:a16="http://schemas.microsoft.com/office/drawing/2014/main" xmlns="" id="{B8EAA537-5F60-4FA7-A7A3-44C0F3DD50C1}"/>
                </a:ext>
              </a:extLst>
            </p:cNvPr>
            <p:cNvSpPr/>
            <p:nvPr/>
          </p:nvSpPr>
          <p:spPr>
            <a:xfrm>
              <a:off x="4886257" y="-911781"/>
              <a:ext cx="4298229" cy="77767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FFCCFF"/>
            </a:solidFill>
            <a:ln w="76200">
              <a:solidFill>
                <a:srgbClr val="7030A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Transpose la phrase au passé-composé.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Transforme à la forme négative.</a:t>
              </a:r>
            </a:p>
          </p:txBody>
        </p:sp>
        <p:sp>
          <p:nvSpPr>
            <p:cNvPr id="26" name="Rectangle : avec coins arrondis en haut 25">
              <a:extLst>
                <a:ext uri="{FF2B5EF4-FFF2-40B4-BE49-F238E27FC236}">
                  <a16:creationId xmlns:a16="http://schemas.microsoft.com/office/drawing/2014/main" xmlns="" id="{4A239D44-B59B-401F-B1E4-E9C76F503E1E}"/>
                </a:ext>
              </a:extLst>
            </p:cNvPr>
            <p:cNvSpPr/>
            <p:nvPr/>
          </p:nvSpPr>
          <p:spPr>
            <a:xfrm>
              <a:off x="301344" y="1535521"/>
              <a:ext cx="4394176" cy="53294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CCFFCC"/>
            </a:solidFill>
            <a:ln w="76200"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</p:txBody>
        </p:sp>
        <p:sp>
          <p:nvSpPr>
            <p:cNvPr id="27" name="Rectangle : avec coins arrondis en haut 26">
              <a:extLst>
                <a:ext uri="{FF2B5EF4-FFF2-40B4-BE49-F238E27FC236}">
                  <a16:creationId xmlns:a16="http://schemas.microsoft.com/office/drawing/2014/main" xmlns="" id="{0E41D821-33FD-416B-A668-F7C0D2402F38}"/>
                </a:ext>
              </a:extLst>
            </p:cNvPr>
            <p:cNvSpPr/>
            <p:nvPr/>
          </p:nvSpPr>
          <p:spPr>
            <a:xfrm>
              <a:off x="301344" y="-911781"/>
              <a:ext cx="4394176" cy="2120971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457200" indent="-457200">
                <a:buAutoNum type="alphaLcParenR"/>
              </a:pPr>
              <a:endPara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endParaRPr>
            </a:p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Dessine ce que tu viens d’écrire.</a:t>
              </a:r>
            </a:p>
          </p:txBody>
        </p:sp>
      </p:grp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xmlns="" id="{E71DAB6A-C260-449C-A310-5B2980FF0923}"/>
              </a:ext>
            </a:extLst>
          </p:cNvPr>
          <p:cNvSpPr/>
          <p:nvPr/>
        </p:nvSpPr>
        <p:spPr>
          <a:xfrm>
            <a:off x="318655" y="235527"/>
            <a:ext cx="7897090" cy="1080655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KG Second Chances Sketch" panose="02000000000000000000" pitchFamily="2" charset="0"/>
              </a:rPr>
              <a:t>La phrase du jour</a:t>
            </a:r>
          </a:p>
        </p:txBody>
      </p:sp>
      <p:sp>
        <p:nvSpPr>
          <p:cNvPr id="6" name="Larme 5">
            <a:extLst>
              <a:ext uri="{FF2B5EF4-FFF2-40B4-BE49-F238E27FC236}">
                <a16:creationId xmlns:a16="http://schemas.microsoft.com/office/drawing/2014/main" xmlns="" id="{0610858F-5302-4BD9-BB3D-FD09304D7047}"/>
              </a:ext>
            </a:extLst>
          </p:cNvPr>
          <p:cNvSpPr/>
          <p:nvPr/>
        </p:nvSpPr>
        <p:spPr>
          <a:xfrm>
            <a:off x="8679872" y="346362"/>
            <a:ext cx="907473" cy="858983"/>
          </a:xfrm>
          <a:prstGeom prst="teardrop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fr-FR" sz="3600" dirty="0">
                <a:latin typeface="Wolf Sans" panose="020F0704030504030204" pitchFamily="34" charset="0"/>
              </a:rPr>
              <a:t>23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xmlns="" id="{7EFFE184-FBC3-4E3E-A493-CFD378354F90}"/>
              </a:ext>
            </a:extLst>
          </p:cNvPr>
          <p:cNvSpPr/>
          <p:nvPr/>
        </p:nvSpPr>
        <p:spPr>
          <a:xfrm rot="578770">
            <a:off x="8721465" y="1633719"/>
            <a:ext cx="1009739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plants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xmlns="" id="{7F6E0214-E06A-48FD-A10C-D0B4B659FCE5}"/>
              </a:ext>
            </a:extLst>
          </p:cNvPr>
          <p:cNvSpPr/>
          <p:nvPr/>
        </p:nvSpPr>
        <p:spPr>
          <a:xfrm rot="339380">
            <a:off x="1303688" y="1627172"/>
            <a:ext cx="1504352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tomates.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xmlns="" id="{E4510324-E9F2-4CE8-BE1E-12454E80251F}"/>
              </a:ext>
            </a:extLst>
          </p:cNvPr>
          <p:cNvSpPr/>
          <p:nvPr/>
        </p:nvSpPr>
        <p:spPr>
          <a:xfrm rot="21150850">
            <a:off x="2866971" y="1956492"/>
            <a:ext cx="1469255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repiquent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xmlns="" id="{EB944F93-318B-492A-B54B-0A5EB23890F4}"/>
              </a:ext>
            </a:extLst>
          </p:cNvPr>
          <p:cNvSpPr/>
          <p:nvPr/>
        </p:nvSpPr>
        <p:spPr>
          <a:xfrm rot="258433">
            <a:off x="142662" y="1595330"/>
            <a:ext cx="540192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xmlns="" id="{C886167F-AEF4-45DF-8D09-8C3BD5F36551}"/>
              </a:ext>
            </a:extLst>
          </p:cNvPr>
          <p:cNvSpPr/>
          <p:nvPr/>
        </p:nvSpPr>
        <p:spPr>
          <a:xfrm rot="21403618">
            <a:off x="7572445" y="2027936"/>
            <a:ext cx="1071805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jardin,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xmlns="" id="{61EF4BD8-EF29-4201-84B6-DA3C9C5FFCC1}"/>
              </a:ext>
            </a:extLst>
          </p:cNvPr>
          <p:cNvSpPr/>
          <p:nvPr/>
        </p:nvSpPr>
        <p:spPr>
          <a:xfrm>
            <a:off x="2621178" y="6192982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xmlns="" id="{2609F1AE-AD90-4BF1-BB25-87B1DDBBC38B}"/>
              </a:ext>
            </a:extLst>
          </p:cNvPr>
          <p:cNvSpPr/>
          <p:nvPr/>
        </p:nvSpPr>
        <p:spPr>
          <a:xfrm rot="20608021">
            <a:off x="5092672" y="2023037"/>
            <a:ext cx="863998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Dans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xmlns="" id="{3BA7B534-B19A-46D6-B52D-8726D98008CD}"/>
              </a:ext>
            </a:extLst>
          </p:cNvPr>
          <p:cNvSpPr/>
          <p:nvPr/>
        </p:nvSpPr>
        <p:spPr>
          <a:xfrm rot="339380">
            <a:off x="4397130" y="1541815"/>
            <a:ext cx="693490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de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xmlns="" id="{0457B074-6BCD-4E81-BCAE-61B51DAA24F3}"/>
              </a:ext>
            </a:extLst>
          </p:cNvPr>
          <p:cNvSpPr/>
          <p:nvPr/>
        </p:nvSpPr>
        <p:spPr>
          <a:xfrm>
            <a:off x="7490571" y="4939107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xmlns="" id="{CBF5869B-E203-31F3-B9DA-A7F2F3CFE485}"/>
              </a:ext>
            </a:extLst>
          </p:cNvPr>
          <p:cNvSpPr/>
          <p:nvPr/>
        </p:nvSpPr>
        <p:spPr>
          <a:xfrm rot="21118612">
            <a:off x="737446" y="2023038"/>
            <a:ext cx="540192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ils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xmlns="" id="{13B38705-2413-668B-88AC-23C90D1FB198}"/>
              </a:ext>
            </a:extLst>
          </p:cNvPr>
          <p:cNvSpPr/>
          <p:nvPr/>
        </p:nvSpPr>
        <p:spPr>
          <a:xfrm rot="339380">
            <a:off x="6018310" y="1641677"/>
            <a:ext cx="1504352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nouveaux</a:t>
            </a:r>
          </a:p>
        </p:txBody>
      </p:sp>
    </p:spTree>
    <p:extLst>
      <p:ext uri="{BB962C8B-B14F-4D97-AF65-F5344CB8AC3E}">
        <p14:creationId xmlns:p14="http://schemas.microsoft.com/office/powerpoint/2010/main" xmlns="" val="8216957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e 23">
            <a:extLst>
              <a:ext uri="{FF2B5EF4-FFF2-40B4-BE49-F238E27FC236}">
                <a16:creationId xmlns:a16="http://schemas.microsoft.com/office/drawing/2014/main" xmlns="" id="{AA1C0E9C-E62A-4785-8BBB-E93A37E8EFD7}"/>
              </a:ext>
            </a:extLst>
          </p:cNvPr>
          <p:cNvGrpSpPr/>
          <p:nvPr/>
        </p:nvGrpSpPr>
        <p:grpSpPr>
          <a:xfrm>
            <a:off x="301344" y="2729331"/>
            <a:ext cx="9403657" cy="3962341"/>
            <a:chOff x="301344" y="-911781"/>
            <a:chExt cx="8883142" cy="7776768"/>
          </a:xfrm>
        </p:grpSpPr>
        <p:sp>
          <p:nvSpPr>
            <p:cNvPr id="25" name="Rectangle : avec coins arrondis en haut 24">
              <a:extLst>
                <a:ext uri="{FF2B5EF4-FFF2-40B4-BE49-F238E27FC236}">
                  <a16:creationId xmlns:a16="http://schemas.microsoft.com/office/drawing/2014/main" xmlns="" id="{BABC6C49-6E33-4979-AC48-23C9F731B63A}"/>
                </a:ext>
              </a:extLst>
            </p:cNvPr>
            <p:cNvSpPr/>
            <p:nvPr/>
          </p:nvSpPr>
          <p:spPr>
            <a:xfrm>
              <a:off x="4886257" y="-911781"/>
              <a:ext cx="4298229" cy="77767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FFCCFF"/>
            </a:solidFill>
            <a:ln w="76200">
              <a:solidFill>
                <a:srgbClr val="7030A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Transpose la phrase au passé-composé.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Transforme à la forme négative.</a:t>
              </a:r>
            </a:p>
          </p:txBody>
        </p:sp>
        <p:sp>
          <p:nvSpPr>
            <p:cNvPr id="26" name="Rectangle : avec coins arrondis en haut 25">
              <a:extLst>
                <a:ext uri="{FF2B5EF4-FFF2-40B4-BE49-F238E27FC236}">
                  <a16:creationId xmlns:a16="http://schemas.microsoft.com/office/drawing/2014/main" xmlns="" id="{7D2CB102-B209-4739-8138-1198B632D844}"/>
                </a:ext>
              </a:extLst>
            </p:cNvPr>
            <p:cNvSpPr/>
            <p:nvPr/>
          </p:nvSpPr>
          <p:spPr>
            <a:xfrm>
              <a:off x="301344" y="1535521"/>
              <a:ext cx="4394176" cy="53294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CCFFCC"/>
            </a:solidFill>
            <a:ln w="76200"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</p:txBody>
        </p:sp>
        <p:sp>
          <p:nvSpPr>
            <p:cNvPr id="27" name="Rectangle : avec coins arrondis en haut 26">
              <a:extLst>
                <a:ext uri="{FF2B5EF4-FFF2-40B4-BE49-F238E27FC236}">
                  <a16:creationId xmlns:a16="http://schemas.microsoft.com/office/drawing/2014/main" xmlns="" id="{EA132315-8526-4F9D-BCD3-D36BFF5FD830}"/>
                </a:ext>
              </a:extLst>
            </p:cNvPr>
            <p:cNvSpPr/>
            <p:nvPr/>
          </p:nvSpPr>
          <p:spPr>
            <a:xfrm>
              <a:off x="301344" y="-911781"/>
              <a:ext cx="4394176" cy="2120971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457200" indent="-457200">
                <a:buAutoNum type="alphaLcParenR"/>
              </a:pPr>
              <a:endPara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endParaRPr>
            </a:p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Dessine ce que tu viens d’écrire.</a:t>
              </a:r>
            </a:p>
          </p:txBody>
        </p:sp>
      </p:grp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xmlns="" id="{E71DAB6A-C260-449C-A310-5B2980FF0923}"/>
              </a:ext>
            </a:extLst>
          </p:cNvPr>
          <p:cNvSpPr/>
          <p:nvPr/>
        </p:nvSpPr>
        <p:spPr>
          <a:xfrm>
            <a:off x="318655" y="235527"/>
            <a:ext cx="7897090" cy="1080655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KG Second Chances Sketch" panose="02000000000000000000" pitchFamily="2" charset="0"/>
              </a:rPr>
              <a:t>La phrase du jour</a:t>
            </a:r>
          </a:p>
        </p:txBody>
      </p:sp>
      <p:sp>
        <p:nvSpPr>
          <p:cNvPr id="6" name="Larme 5">
            <a:extLst>
              <a:ext uri="{FF2B5EF4-FFF2-40B4-BE49-F238E27FC236}">
                <a16:creationId xmlns:a16="http://schemas.microsoft.com/office/drawing/2014/main" xmlns="" id="{0610858F-5302-4BD9-BB3D-FD09304D7047}"/>
              </a:ext>
            </a:extLst>
          </p:cNvPr>
          <p:cNvSpPr/>
          <p:nvPr/>
        </p:nvSpPr>
        <p:spPr>
          <a:xfrm>
            <a:off x="8679872" y="346362"/>
            <a:ext cx="907473" cy="858983"/>
          </a:xfrm>
          <a:prstGeom prst="teardrop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fr-FR" sz="3600" dirty="0">
                <a:latin typeface="Wolf Sans" panose="020F0704030504030204" pitchFamily="34" charset="0"/>
              </a:rPr>
              <a:t>24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xmlns="" id="{7EFFE184-FBC3-4E3E-A493-CFD378354F90}"/>
              </a:ext>
            </a:extLst>
          </p:cNvPr>
          <p:cNvSpPr/>
          <p:nvPr/>
        </p:nvSpPr>
        <p:spPr>
          <a:xfrm rot="578770">
            <a:off x="8555807" y="1746264"/>
            <a:ext cx="1009739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réussir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xmlns="" id="{7F6E0214-E06A-48FD-A10C-D0B4B659FCE5}"/>
              </a:ext>
            </a:extLst>
          </p:cNvPr>
          <p:cNvSpPr/>
          <p:nvPr/>
        </p:nvSpPr>
        <p:spPr>
          <a:xfrm rot="339380">
            <a:off x="178556" y="1746265"/>
            <a:ext cx="863998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dur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xmlns="" id="{E4510324-E9F2-4CE8-BE1E-12454E80251F}"/>
              </a:ext>
            </a:extLst>
          </p:cNvPr>
          <p:cNvSpPr/>
          <p:nvPr/>
        </p:nvSpPr>
        <p:spPr>
          <a:xfrm rot="21150850">
            <a:off x="1132178" y="1649164"/>
            <a:ext cx="1027664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Emilie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xmlns="" id="{EB944F93-318B-492A-B54B-0A5EB23890F4}"/>
              </a:ext>
            </a:extLst>
          </p:cNvPr>
          <p:cNvSpPr/>
          <p:nvPr/>
        </p:nvSpPr>
        <p:spPr>
          <a:xfrm rot="258433">
            <a:off x="5736459" y="1676847"/>
            <a:ext cx="1364832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examen.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xmlns="" id="{C886167F-AEF4-45DF-8D09-8C3BD5F36551}"/>
              </a:ext>
            </a:extLst>
          </p:cNvPr>
          <p:cNvSpPr/>
          <p:nvPr/>
        </p:nvSpPr>
        <p:spPr>
          <a:xfrm rot="21403618">
            <a:off x="7193541" y="1993607"/>
            <a:ext cx="1250249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travaille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xmlns="" id="{61EF4BD8-EF29-4201-84B6-DA3C9C5FFCC1}"/>
              </a:ext>
            </a:extLst>
          </p:cNvPr>
          <p:cNvSpPr/>
          <p:nvPr/>
        </p:nvSpPr>
        <p:spPr>
          <a:xfrm>
            <a:off x="2607323" y="6192981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xmlns="" id="{2609F1AE-AD90-4BF1-BB25-87B1DDBBC38B}"/>
              </a:ext>
            </a:extLst>
          </p:cNvPr>
          <p:cNvSpPr/>
          <p:nvPr/>
        </p:nvSpPr>
        <p:spPr>
          <a:xfrm rot="339380">
            <a:off x="3701322" y="1663313"/>
            <a:ext cx="863998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pour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xmlns="" id="{3BA7B534-B19A-46D6-B52D-8726D98008CD}"/>
              </a:ext>
            </a:extLst>
          </p:cNvPr>
          <p:cNvSpPr/>
          <p:nvPr/>
        </p:nvSpPr>
        <p:spPr>
          <a:xfrm rot="339380">
            <a:off x="2239220" y="1942305"/>
            <a:ext cx="667934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son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xmlns="" id="{0457B074-6BCD-4E81-BCAE-61B51DAA24F3}"/>
              </a:ext>
            </a:extLst>
          </p:cNvPr>
          <p:cNvSpPr/>
          <p:nvPr/>
        </p:nvSpPr>
        <p:spPr>
          <a:xfrm>
            <a:off x="7491439" y="4939107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xmlns="" id="{0E055020-91EC-F82B-2390-32F9F848430A}"/>
              </a:ext>
            </a:extLst>
          </p:cNvPr>
          <p:cNvSpPr/>
          <p:nvPr/>
        </p:nvSpPr>
        <p:spPr>
          <a:xfrm rot="258433">
            <a:off x="4622680" y="1959076"/>
            <a:ext cx="1017080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matin,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xmlns="" id="{D62763F0-FAF2-C3F2-7E0A-5AEF7CBC96EC}"/>
              </a:ext>
            </a:extLst>
          </p:cNvPr>
          <p:cNvSpPr/>
          <p:nvPr/>
        </p:nvSpPr>
        <p:spPr>
          <a:xfrm rot="258433">
            <a:off x="2994292" y="1704802"/>
            <a:ext cx="620369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Ce</a:t>
            </a:r>
          </a:p>
        </p:txBody>
      </p:sp>
    </p:spTree>
    <p:extLst>
      <p:ext uri="{BB962C8B-B14F-4D97-AF65-F5344CB8AC3E}">
        <p14:creationId xmlns:p14="http://schemas.microsoft.com/office/powerpoint/2010/main" xmlns="" val="3846646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xmlns="" id="{EB692C69-5B7A-4E54-AF6A-3F9B6A6BD41D}"/>
              </a:ext>
            </a:extLst>
          </p:cNvPr>
          <p:cNvGrpSpPr/>
          <p:nvPr/>
        </p:nvGrpSpPr>
        <p:grpSpPr>
          <a:xfrm>
            <a:off x="301344" y="2729330"/>
            <a:ext cx="9403657" cy="3962341"/>
            <a:chOff x="301344" y="-911783"/>
            <a:chExt cx="8883142" cy="7776768"/>
          </a:xfrm>
        </p:grpSpPr>
        <p:sp>
          <p:nvSpPr>
            <p:cNvPr id="16" name="Rectangle : avec coins arrondis en haut 15">
              <a:extLst>
                <a:ext uri="{FF2B5EF4-FFF2-40B4-BE49-F238E27FC236}">
                  <a16:creationId xmlns:a16="http://schemas.microsoft.com/office/drawing/2014/main" xmlns="" id="{D6D72BAC-A639-43A0-BC8A-57D84871C6E4}"/>
                </a:ext>
              </a:extLst>
            </p:cNvPr>
            <p:cNvSpPr/>
            <p:nvPr/>
          </p:nvSpPr>
          <p:spPr>
            <a:xfrm>
              <a:off x="4886257" y="-911781"/>
              <a:ext cx="4298229" cy="77767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FFCCFF"/>
            </a:solidFill>
            <a:ln w="76200">
              <a:solidFill>
                <a:srgbClr val="7030A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Transpose la phrase avec « Les chiens ».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Transforme à la forme négative.</a:t>
              </a:r>
            </a:p>
          </p:txBody>
        </p:sp>
        <p:sp>
          <p:nvSpPr>
            <p:cNvPr id="13" name="Rectangle : avec coins arrondis en haut 12">
              <a:extLst>
                <a:ext uri="{FF2B5EF4-FFF2-40B4-BE49-F238E27FC236}">
                  <a16:creationId xmlns:a16="http://schemas.microsoft.com/office/drawing/2014/main" xmlns="" id="{0D0B5812-DAB1-461F-B2CD-666D979624A9}"/>
                </a:ext>
              </a:extLst>
            </p:cNvPr>
            <p:cNvSpPr/>
            <p:nvPr/>
          </p:nvSpPr>
          <p:spPr>
            <a:xfrm>
              <a:off x="301344" y="2024972"/>
              <a:ext cx="4394176" cy="4840013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CCFFCC"/>
            </a:solidFill>
            <a:ln w="76200"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</p:txBody>
        </p:sp>
        <p:sp>
          <p:nvSpPr>
            <p:cNvPr id="3" name="Rectangle : avec coins arrondis en haut 2">
              <a:extLst>
                <a:ext uri="{FF2B5EF4-FFF2-40B4-BE49-F238E27FC236}">
                  <a16:creationId xmlns:a16="http://schemas.microsoft.com/office/drawing/2014/main" xmlns="" id="{A8A1CBDE-EB2F-4733-B1A8-E91033344969}"/>
                </a:ext>
              </a:extLst>
            </p:cNvPr>
            <p:cNvSpPr/>
            <p:nvPr/>
          </p:nvSpPr>
          <p:spPr>
            <a:xfrm>
              <a:off x="301344" y="-911783"/>
              <a:ext cx="4394176" cy="2610302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457200" indent="-457200">
                <a:buAutoNum type="alphaLcParenR"/>
              </a:pPr>
              <a:endPara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endParaRPr>
            </a:p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Dessine ce que tu viens d’écrire.</a:t>
              </a:r>
            </a:p>
          </p:txBody>
        </p:sp>
      </p:grp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xmlns="" id="{E71DAB6A-C260-449C-A310-5B2980FF0923}"/>
              </a:ext>
            </a:extLst>
          </p:cNvPr>
          <p:cNvSpPr/>
          <p:nvPr/>
        </p:nvSpPr>
        <p:spPr>
          <a:xfrm>
            <a:off x="318655" y="235527"/>
            <a:ext cx="7897090" cy="1080655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KG Second Chances Sketch" panose="02000000000000000000" pitchFamily="2" charset="0"/>
              </a:rPr>
              <a:t>La phrase du jour</a:t>
            </a:r>
          </a:p>
        </p:txBody>
      </p:sp>
      <p:sp>
        <p:nvSpPr>
          <p:cNvPr id="6" name="Larme 5">
            <a:extLst>
              <a:ext uri="{FF2B5EF4-FFF2-40B4-BE49-F238E27FC236}">
                <a16:creationId xmlns:a16="http://schemas.microsoft.com/office/drawing/2014/main" xmlns="" id="{0610858F-5302-4BD9-BB3D-FD09304D7047}"/>
              </a:ext>
            </a:extLst>
          </p:cNvPr>
          <p:cNvSpPr/>
          <p:nvPr/>
        </p:nvSpPr>
        <p:spPr>
          <a:xfrm>
            <a:off x="8679872" y="346362"/>
            <a:ext cx="907473" cy="858983"/>
          </a:xfrm>
          <a:prstGeom prst="teardrop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fr-FR" sz="3600" dirty="0">
                <a:latin typeface="Wolf Sans" panose="020F0704030504030204" pitchFamily="34" charset="0"/>
              </a:rPr>
              <a:t>3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xmlns="" id="{7EFFE184-FBC3-4E3E-A493-CFD378354F90}"/>
              </a:ext>
            </a:extLst>
          </p:cNvPr>
          <p:cNvSpPr/>
          <p:nvPr/>
        </p:nvSpPr>
        <p:spPr>
          <a:xfrm>
            <a:off x="3065400" y="1780033"/>
            <a:ext cx="837030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Mon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xmlns="" id="{7F6E0214-E06A-48FD-A10C-D0B4B659FCE5}"/>
              </a:ext>
            </a:extLst>
          </p:cNvPr>
          <p:cNvSpPr/>
          <p:nvPr/>
        </p:nvSpPr>
        <p:spPr>
          <a:xfrm rot="20996856">
            <a:off x="6227909" y="1774847"/>
            <a:ext cx="1189052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chien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xmlns="" id="{E4510324-E9F2-4CE8-BE1E-12454E80251F}"/>
              </a:ext>
            </a:extLst>
          </p:cNvPr>
          <p:cNvSpPr/>
          <p:nvPr/>
        </p:nvSpPr>
        <p:spPr>
          <a:xfrm rot="21150850">
            <a:off x="1706684" y="1800551"/>
            <a:ext cx="1088130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ronge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xmlns="" id="{EB944F93-318B-492A-B54B-0A5EB23890F4}"/>
              </a:ext>
            </a:extLst>
          </p:cNvPr>
          <p:cNvSpPr/>
          <p:nvPr/>
        </p:nvSpPr>
        <p:spPr>
          <a:xfrm rot="258433">
            <a:off x="5023545" y="1780033"/>
            <a:ext cx="86796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son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xmlns="" id="{43E1AF4E-F5D5-4185-B8C1-85D28BEE3FF1}"/>
              </a:ext>
            </a:extLst>
          </p:cNvPr>
          <p:cNvSpPr/>
          <p:nvPr/>
        </p:nvSpPr>
        <p:spPr>
          <a:xfrm rot="458084">
            <a:off x="4195521" y="1772721"/>
            <a:ext cx="561506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os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xmlns="" id="{C886167F-AEF4-45DF-8D09-8C3BD5F36551}"/>
              </a:ext>
            </a:extLst>
          </p:cNvPr>
          <p:cNvSpPr/>
          <p:nvPr/>
        </p:nvSpPr>
        <p:spPr>
          <a:xfrm rot="21403618">
            <a:off x="333577" y="1772300"/>
            <a:ext cx="108798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niche.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xmlns="" id="{61EF4BD8-EF29-4201-84B6-DA3C9C5FFCC1}"/>
              </a:ext>
            </a:extLst>
          </p:cNvPr>
          <p:cNvSpPr/>
          <p:nvPr/>
        </p:nvSpPr>
        <p:spPr>
          <a:xfrm>
            <a:off x="2579613" y="6123708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xmlns="" id="{919A5309-56A6-4FFB-A491-E9F305A7D112}"/>
              </a:ext>
            </a:extLst>
          </p:cNvPr>
          <p:cNvSpPr/>
          <p:nvPr/>
        </p:nvSpPr>
        <p:spPr>
          <a:xfrm rot="258433">
            <a:off x="8496194" y="1800551"/>
            <a:ext cx="86796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dans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xmlns="" id="{4C878209-D45A-433D-8C57-E578FB8567D3}"/>
              </a:ext>
            </a:extLst>
          </p:cNvPr>
          <p:cNvSpPr/>
          <p:nvPr/>
        </p:nvSpPr>
        <p:spPr>
          <a:xfrm rot="258433">
            <a:off x="7652466" y="1772300"/>
            <a:ext cx="57555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sa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xmlns="" id="{C09CEF7C-2D8C-4FA3-9D14-1BC3F161BC9F}"/>
              </a:ext>
            </a:extLst>
          </p:cNvPr>
          <p:cNvSpPr/>
          <p:nvPr/>
        </p:nvSpPr>
        <p:spPr>
          <a:xfrm>
            <a:off x="7485377" y="4710501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75179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xmlns="" id="{EB692C69-5B7A-4E54-AF6A-3F9B6A6BD41D}"/>
              </a:ext>
            </a:extLst>
          </p:cNvPr>
          <p:cNvGrpSpPr/>
          <p:nvPr/>
        </p:nvGrpSpPr>
        <p:grpSpPr>
          <a:xfrm>
            <a:off x="301344" y="2729330"/>
            <a:ext cx="9403657" cy="3962341"/>
            <a:chOff x="301344" y="-911783"/>
            <a:chExt cx="8883142" cy="7776768"/>
          </a:xfrm>
        </p:grpSpPr>
        <p:sp>
          <p:nvSpPr>
            <p:cNvPr id="16" name="Rectangle : avec coins arrondis en haut 15">
              <a:extLst>
                <a:ext uri="{FF2B5EF4-FFF2-40B4-BE49-F238E27FC236}">
                  <a16:creationId xmlns:a16="http://schemas.microsoft.com/office/drawing/2014/main" xmlns="" id="{D6D72BAC-A639-43A0-BC8A-57D84871C6E4}"/>
                </a:ext>
              </a:extLst>
            </p:cNvPr>
            <p:cNvSpPr/>
            <p:nvPr/>
          </p:nvSpPr>
          <p:spPr>
            <a:xfrm>
              <a:off x="4886257" y="-911781"/>
              <a:ext cx="4298229" cy="77767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FFCCFF"/>
            </a:solidFill>
            <a:ln w="76200">
              <a:solidFill>
                <a:srgbClr val="7030A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Transpose la phrase avec « Vous ».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Transforme à la forme négative.</a:t>
              </a:r>
            </a:p>
          </p:txBody>
        </p:sp>
        <p:sp>
          <p:nvSpPr>
            <p:cNvPr id="13" name="Rectangle : avec coins arrondis en haut 12">
              <a:extLst>
                <a:ext uri="{FF2B5EF4-FFF2-40B4-BE49-F238E27FC236}">
                  <a16:creationId xmlns:a16="http://schemas.microsoft.com/office/drawing/2014/main" xmlns="" id="{0D0B5812-DAB1-461F-B2CD-666D979624A9}"/>
                </a:ext>
              </a:extLst>
            </p:cNvPr>
            <p:cNvSpPr/>
            <p:nvPr/>
          </p:nvSpPr>
          <p:spPr>
            <a:xfrm>
              <a:off x="301344" y="2024972"/>
              <a:ext cx="4394176" cy="4840013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CCFFCC"/>
            </a:solidFill>
            <a:ln w="76200"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</p:txBody>
        </p:sp>
        <p:sp>
          <p:nvSpPr>
            <p:cNvPr id="3" name="Rectangle : avec coins arrondis en haut 2">
              <a:extLst>
                <a:ext uri="{FF2B5EF4-FFF2-40B4-BE49-F238E27FC236}">
                  <a16:creationId xmlns:a16="http://schemas.microsoft.com/office/drawing/2014/main" xmlns="" id="{A8A1CBDE-EB2F-4733-B1A8-E91033344969}"/>
                </a:ext>
              </a:extLst>
            </p:cNvPr>
            <p:cNvSpPr/>
            <p:nvPr/>
          </p:nvSpPr>
          <p:spPr>
            <a:xfrm>
              <a:off x="301344" y="-911783"/>
              <a:ext cx="4394176" cy="2610302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457200" indent="-457200">
                <a:buAutoNum type="alphaLcParenR"/>
              </a:pPr>
              <a:endPara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endParaRPr>
            </a:p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Dessine ce que tu viens d’écrire.</a:t>
              </a:r>
            </a:p>
          </p:txBody>
        </p:sp>
      </p:grp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xmlns="" id="{E71DAB6A-C260-449C-A310-5B2980FF0923}"/>
              </a:ext>
            </a:extLst>
          </p:cNvPr>
          <p:cNvSpPr/>
          <p:nvPr/>
        </p:nvSpPr>
        <p:spPr>
          <a:xfrm>
            <a:off x="318655" y="235527"/>
            <a:ext cx="7897090" cy="1080655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KG Second Chances Sketch" panose="02000000000000000000" pitchFamily="2" charset="0"/>
              </a:rPr>
              <a:t>La phrase du jour</a:t>
            </a:r>
          </a:p>
        </p:txBody>
      </p:sp>
      <p:sp>
        <p:nvSpPr>
          <p:cNvPr id="6" name="Larme 5">
            <a:extLst>
              <a:ext uri="{FF2B5EF4-FFF2-40B4-BE49-F238E27FC236}">
                <a16:creationId xmlns:a16="http://schemas.microsoft.com/office/drawing/2014/main" xmlns="" id="{0610858F-5302-4BD9-BB3D-FD09304D7047}"/>
              </a:ext>
            </a:extLst>
          </p:cNvPr>
          <p:cNvSpPr/>
          <p:nvPr/>
        </p:nvSpPr>
        <p:spPr>
          <a:xfrm>
            <a:off x="8679872" y="346362"/>
            <a:ext cx="907473" cy="858983"/>
          </a:xfrm>
          <a:prstGeom prst="teardrop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fr-FR" sz="3600" dirty="0">
                <a:latin typeface="Wolf Sans" panose="020F0704030504030204" pitchFamily="34" charset="0"/>
              </a:rPr>
              <a:t>4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xmlns="" id="{7EFFE184-FBC3-4E3E-A493-CFD378354F90}"/>
              </a:ext>
            </a:extLst>
          </p:cNvPr>
          <p:cNvSpPr/>
          <p:nvPr/>
        </p:nvSpPr>
        <p:spPr>
          <a:xfrm rot="329097">
            <a:off x="8153487" y="1785243"/>
            <a:ext cx="1009739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Papa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xmlns="" id="{7F6E0214-E06A-48FD-A10C-D0B4B659FCE5}"/>
              </a:ext>
            </a:extLst>
          </p:cNvPr>
          <p:cNvSpPr/>
          <p:nvPr/>
        </p:nvSpPr>
        <p:spPr>
          <a:xfrm rot="339380">
            <a:off x="390282" y="1775102"/>
            <a:ext cx="1189052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crêpes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xmlns="" id="{E4510324-E9F2-4CE8-BE1E-12454E80251F}"/>
              </a:ext>
            </a:extLst>
          </p:cNvPr>
          <p:cNvSpPr/>
          <p:nvPr/>
        </p:nvSpPr>
        <p:spPr>
          <a:xfrm rot="21150850">
            <a:off x="2650553" y="1755770"/>
            <a:ext cx="1323871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prépare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xmlns="" id="{EB944F93-318B-492A-B54B-0A5EB23890F4}"/>
              </a:ext>
            </a:extLst>
          </p:cNvPr>
          <p:cNvSpPr/>
          <p:nvPr/>
        </p:nvSpPr>
        <p:spPr>
          <a:xfrm rot="258433">
            <a:off x="5875913" y="1755770"/>
            <a:ext cx="86796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dans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xmlns="" id="{43E1AF4E-F5D5-4185-B8C1-85D28BEE3FF1}"/>
              </a:ext>
            </a:extLst>
          </p:cNvPr>
          <p:cNvSpPr/>
          <p:nvPr/>
        </p:nvSpPr>
        <p:spPr>
          <a:xfrm rot="458084">
            <a:off x="1854068" y="1816642"/>
            <a:ext cx="48515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la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xmlns="" id="{C886167F-AEF4-45DF-8D09-8C3BD5F36551}"/>
              </a:ext>
            </a:extLst>
          </p:cNvPr>
          <p:cNvSpPr/>
          <p:nvPr/>
        </p:nvSpPr>
        <p:spPr>
          <a:xfrm rot="21403618">
            <a:off x="4281565" y="1745254"/>
            <a:ext cx="1297699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cuisine.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xmlns="" id="{61EF4BD8-EF29-4201-84B6-DA3C9C5FFCC1}"/>
              </a:ext>
            </a:extLst>
          </p:cNvPr>
          <p:cNvSpPr/>
          <p:nvPr/>
        </p:nvSpPr>
        <p:spPr>
          <a:xfrm>
            <a:off x="2579613" y="6123708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xmlns="" id="{DF5F39C3-28D5-434D-BECF-EDEAB9696815}"/>
              </a:ext>
            </a:extLst>
          </p:cNvPr>
          <p:cNvSpPr/>
          <p:nvPr/>
        </p:nvSpPr>
        <p:spPr>
          <a:xfrm rot="258433">
            <a:off x="7091018" y="1819702"/>
            <a:ext cx="733299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des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xmlns="" id="{2E2A1D56-6D37-44A1-ABEA-DDA99E7D2F97}"/>
              </a:ext>
            </a:extLst>
          </p:cNvPr>
          <p:cNvSpPr/>
          <p:nvPr/>
        </p:nvSpPr>
        <p:spPr>
          <a:xfrm>
            <a:off x="7485377" y="4696647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88055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xmlns="" id="{EB692C69-5B7A-4E54-AF6A-3F9B6A6BD41D}"/>
              </a:ext>
            </a:extLst>
          </p:cNvPr>
          <p:cNvGrpSpPr/>
          <p:nvPr/>
        </p:nvGrpSpPr>
        <p:grpSpPr>
          <a:xfrm>
            <a:off x="301344" y="2729330"/>
            <a:ext cx="9403657" cy="3962341"/>
            <a:chOff x="301344" y="-911783"/>
            <a:chExt cx="8883142" cy="7776768"/>
          </a:xfrm>
        </p:grpSpPr>
        <p:sp>
          <p:nvSpPr>
            <p:cNvPr id="16" name="Rectangle : avec coins arrondis en haut 15">
              <a:extLst>
                <a:ext uri="{FF2B5EF4-FFF2-40B4-BE49-F238E27FC236}">
                  <a16:creationId xmlns:a16="http://schemas.microsoft.com/office/drawing/2014/main" xmlns="" id="{D6D72BAC-A639-43A0-BC8A-57D84871C6E4}"/>
                </a:ext>
              </a:extLst>
            </p:cNvPr>
            <p:cNvSpPr/>
            <p:nvPr/>
          </p:nvSpPr>
          <p:spPr>
            <a:xfrm>
              <a:off x="4886257" y="-911781"/>
              <a:ext cx="4298229" cy="77767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FFCCFF"/>
            </a:solidFill>
            <a:ln w="76200">
              <a:solidFill>
                <a:srgbClr val="7030A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Transpose la phrase avec « Nous ».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Transforme à la forme négative.</a:t>
              </a:r>
            </a:p>
          </p:txBody>
        </p:sp>
        <p:sp>
          <p:nvSpPr>
            <p:cNvPr id="13" name="Rectangle : avec coins arrondis en haut 12">
              <a:extLst>
                <a:ext uri="{FF2B5EF4-FFF2-40B4-BE49-F238E27FC236}">
                  <a16:creationId xmlns:a16="http://schemas.microsoft.com/office/drawing/2014/main" xmlns="" id="{0D0B5812-DAB1-461F-B2CD-666D979624A9}"/>
                </a:ext>
              </a:extLst>
            </p:cNvPr>
            <p:cNvSpPr/>
            <p:nvPr/>
          </p:nvSpPr>
          <p:spPr>
            <a:xfrm>
              <a:off x="301344" y="2024972"/>
              <a:ext cx="4394176" cy="4840013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CCFFCC"/>
            </a:solidFill>
            <a:ln w="76200"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</p:txBody>
        </p:sp>
        <p:sp>
          <p:nvSpPr>
            <p:cNvPr id="3" name="Rectangle : avec coins arrondis en haut 2">
              <a:extLst>
                <a:ext uri="{FF2B5EF4-FFF2-40B4-BE49-F238E27FC236}">
                  <a16:creationId xmlns:a16="http://schemas.microsoft.com/office/drawing/2014/main" xmlns="" id="{A8A1CBDE-EB2F-4733-B1A8-E91033344969}"/>
                </a:ext>
              </a:extLst>
            </p:cNvPr>
            <p:cNvSpPr/>
            <p:nvPr/>
          </p:nvSpPr>
          <p:spPr>
            <a:xfrm>
              <a:off x="301344" y="-911783"/>
              <a:ext cx="4394176" cy="2610302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457200" indent="-457200">
                <a:buAutoNum type="alphaLcParenR"/>
              </a:pPr>
              <a:endPara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endParaRPr>
            </a:p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Dessine ce que tu viens d’écrire.</a:t>
              </a:r>
            </a:p>
          </p:txBody>
        </p:sp>
      </p:grp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xmlns="" id="{E71DAB6A-C260-449C-A310-5B2980FF0923}"/>
              </a:ext>
            </a:extLst>
          </p:cNvPr>
          <p:cNvSpPr/>
          <p:nvPr/>
        </p:nvSpPr>
        <p:spPr>
          <a:xfrm>
            <a:off x="318655" y="235527"/>
            <a:ext cx="7897090" cy="1080655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KG Second Chances Sketch" panose="02000000000000000000" pitchFamily="2" charset="0"/>
              </a:rPr>
              <a:t>La phrase du jour</a:t>
            </a:r>
          </a:p>
        </p:txBody>
      </p:sp>
      <p:sp>
        <p:nvSpPr>
          <p:cNvPr id="6" name="Larme 5">
            <a:extLst>
              <a:ext uri="{FF2B5EF4-FFF2-40B4-BE49-F238E27FC236}">
                <a16:creationId xmlns:a16="http://schemas.microsoft.com/office/drawing/2014/main" xmlns="" id="{0610858F-5302-4BD9-BB3D-FD09304D7047}"/>
              </a:ext>
            </a:extLst>
          </p:cNvPr>
          <p:cNvSpPr/>
          <p:nvPr/>
        </p:nvSpPr>
        <p:spPr>
          <a:xfrm>
            <a:off x="8679872" y="346362"/>
            <a:ext cx="907473" cy="858983"/>
          </a:xfrm>
          <a:prstGeom prst="teardrop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fr-FR" sz="3600" dirty="0">
                <a:latin typeface="Wolf Sans" panose="020F0704030504030204" pitchFamily="34" charset="0"/>
              </a:rPr>
              <a:t>5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xmlns="" id="{7EFFE184-FBC3-4E3E-A493-CFD378354F90}"/>
              </a:ext>
            </a:extLst>
          </p:cNvPr>
          <p:cNvSpPr/>
          <p:nvPr/>
        </p:nvSpPr>
        <p:spPr>
          <a:xfrm>
            <a:off x="3387255" y="1819569"/>
            <a:ext cx="1117059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Mamie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xmlns="" id="{7F6E0214-E06A-48FD-A10C-D0B4B659FCE5}"/>
              </a:ext>
            </a:extLst>
          </p:cNvPr>
          <p:cNvSpPr/>
          <p:nvPr/>
        </p:nvSpPr>
        <p:spPr>
          <a:xfrm rot="339380">
            <a:off x="417773" y="1761915"/>
            <a:ext cx="1189052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rentrés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xmlns="" id="{E4510324-E9F2-4CE8-BE1E-12454E80251F}"/>
              </a:ext>
            </a:extLst>
          </p:cNvPr>
          <p:cNvSpPr/>
          <p:nvPr/>
        </p:nvSpPr>
        <p:spPr>
          <a:xfrm rot="21150850">
            <a:off x="5857845" y="1822549"/>
            <a:ext cx="86796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Papi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xmlns="" id="{EB944F93-318B-492A-B54B-0A5EB23890F4}"/>
              </a:ext>
            </a:extLst>
          </p:cNvPr>
          <p:cNvSpPr/>
          <p:nvPr/>
        </p:nvSpPr>
        <p:spPr>
          <a:xfrm rot="258433">
            <a:off x="4743499" y="1814930"/>
            <a:ext cx="86796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sont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xmlns="" id="{43E1AF4E-F5D5-4185-B8C1-85D28BEE3FF1}"/>
              </a:ext>
            </a:extLst>
          </p:cNvPr>
          <p:cNvSpPr/>
          <p:nvPr/>
        </p:nvSpPr>
        <p:spPr>
          <a:xfrm rot="458084">
            <a:off x="7011192" y="1784041"/>
            <a:ext cx="561506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et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xmlns="" id="{C886167F-AEF4-45DF-8D09-8C3BD5F36551}"/>
              </a:ext>
            </a:extLst>
          </p:cNvPr>
          <p:cNvSpPr/>
          <p:nvPr/>
        </p:nvSpPr>
        <p:spPr>
          <a:xfrm rot="21403618">
            <a:off x="7975862" y="1784167"/>
            <a:ext cx="1242558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maison.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xmlns="" id="{61EF4BD8-EF29-4201-84B6-DA3C9C5FFCC1}"/>
              </a:ext>
            </a:extLst>
          </p:cNvPr>
          <p:cNvSpPr/>
          <p:nvPr/>
        </p:nvSpPr>
        <p:spPr>
          <a:xfrm>
            <a:off x="2579613" y="6123708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xmlns="" id="{7A55AC7C-933C-4AAF-B95E-5340DB51C7F1}"/>
              </a:ext>
            </a:extLst>
          </p:cNvPr>
          <p:cNvSpPr/>
          <p:nvPr/>
        </p:nvSpPr>
        <p:spPr>
          <a:xfrm rot="458084">
            <a:off x="2553785" y="1797478"/>
            <a:ext cx="561506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à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xmlns="" id="{2A05D939-66E3-4435-8E5B-593D6ECD50E6}"/>
              </a:ext>
            </a:extLst>
          </p:cNvPr>
          <p:cNvSpPr/>
          <p:nvPr/>
        </p:nvSpPr>
        <p:spPr>
          <a:xfrm rot="20878878">
            <a:off x="1770702" y="1814932"/>
            <a:ext cx="561506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la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xmlns="" id="{22FF8B9D-E411-4273-85EB-42E6BE1F4FDB}"/>
              </a:ext>
            </a:extLst>
          </p:cNvPr>
          <p:cNvSpPr/>
          <p:nvPr/>
        </p:nvSpPr>
        <p:spPr>
          <a:xfrm>
            <a:off x="7485377" y="4724355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27671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xmlns="" id="{EB692C69-5B7A-4E54-AF6A-3F9B6A6BD41D}"/>
              </a:ext>
            </a:extLst>
          </p:cNvPr>
          <p:cNvGrpSpPr/>
          <p:nvPr/>
        </p:nvGrpSpPr>
        <p:grpSpPr>
          <a:xfrm>
            <a:off x="301344" y="2729330"/>
            <a:ext cx="9403657" cy="3962341"/>
            <a:chOff x="301344" y="-911783"/>
            <a:chExt cx="8883142" cy="7776768"/>
          </a:xfrm>
        </p:grpSpPr>
        <p:sp>
          <p:nvSpPr>
            <p:cNvPr id="16" name="Rectangle : avec coins arrondis en haut 15">
              <a:extLst>
                <a:ext uri="{FF2B5EF4-FFF2-40B4-BE49-F238E27FC236}">
                  <a16:creationId xmlns:a16="http://schemas.microsoft.com/office/drawing/2014/main" xmlns="" id="{D6D72BAC-A639-43A0-BC8A-57D84871C6E4}"/>
                </a:ext>
              </a:extLst>
            </p:cNvPr>
            <p:cNvSpPr/>
            <p:nvPr/>
          </p:nvSpPr>
          <p:spPr>
            <a:xfrm>
              <a:off x="4886257" y="-911781"/>
              <a:ext cx="4298229" cy="77767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FFCCFF"/>
            </a:solidFill>
            <a:ln w="76200">
              <a:solidFill>
                <a:srgbClr val="7030A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Transpose la phrase au futur.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Transforme à la forme négative.</a:t>
              </a:r>
            </a:p>
          </p:txBody>
        </p:sp>
        <p:sp>
          <p:nvSpPr>
            <p:cNvPr id="13" name="Rectangle : avec coins arrondis en haut 12">
              <a:extLst>
                <a:ext uri="{FF2B5EF4-FFF2-40B4-BE49-F238E27FC236}">
                  <a16:creationId xmlns:a16="http://schemas.microsoft.com/office/drawing/2014/main" xmlns="" id="{0D0B5812-DAB1-461F-B2CD-666D979624A9}"/>
                </a:ext>
              </a:extLst>
            </p:cNvPr>
            <p:cNvSpPr/>
            <p:nvPr/>
          </p:nvSpPr>
          <p:spPr>
            <a:xfrm>
              <a:off x="301344" y="2024972"/>
              <a:ext cx="4394176" cy="4840013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CCFFCC"/>
            </a:solidFill>
            <a:ln w="76200"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</p:txBody>
        </p:sp>
        <p:sp>
          <p:nvSpPr>
            <p:cNvPr id="3" name="Rectangle : avec coins arrondis en haut 2">
              <a:extLst>
                <a:ext uri="{FF2B5EF4-FFF2-40B4-BE49-F238E27FC236}">
                  <a16:creationId xmlns:a16="http://schemas.microsoft.com/office/drawing/2014/main" xmlns="" id="{A8A1CBDE-EB2F-4733-B1A8-E91033344969}"/>
                </a:ext>
              </a:extLst>
            </p:cNvPr>
            <p:cNvSpPr/>
            <p:nvPr/>
          </p:nvSpPr>
          <p:spPr>
            <a:xfrm>
              <a:off x="301344" y="-911783"/>
              <a:ext cx="4394176" cy="2610302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457200" indent="-457200">
                <a:buAutoNum type="alphaLcParenR"/>
              </a:pPr>
              <a:endPara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endParaRPr>
            </a:p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Dessine ce que tu viens d’écrire.</a:t>
              </a:r>
            </a:p>
          </p:txBody>
        </p:sp>
      </p:grp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xmlns="" id="{E71DAB6A-C260-449C-A310-5B2980FF0923}"/>
              </a:ext>
            </a:extLst>
          </p:cNvPr>
          <p:cNvSpPr/>
          <p:nvPr/>
        </p:nvSpPr>
        <p:spPr>
          <a:xfrm>
            <a:off x="318655" y="235527"/>
            <a:ext cx="7897090" cy="1080655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KG Second Chances Sketch" panose="02000000000000000000" pitchFamily="2" charset="0"/>
              </a:rPr>
              <a:t>La phrase du jour</a:t>
            </a:r>
          </a:p>
        </p:txBody>
      </p:sp>
      <p:sp>
        <p:nvSpPr>
          <p:cNvPr id="6" name="Larme 5">
            <a:extLst>
              <a:ext uri="{FF2B5EF4-FFF2-40B4-BE49-F238E27FC236}">
                <a16:creationId xmlns:a16="http://schemas.microsoft.com/office/drawing/2014/main" xmlns="" id="{0610858F-5302-4BD9-BB3D-FD09304D7047}"/>
              </a:ext>
            </a:extLst>
          </p:cNvPr>
          <p:cNvSpPr/>
          <p:nvPr/>
        </p:nvSpPr>
        <p:spPr>
          <a:xfrm>
            <a:off x="8679872" y="346362"/>
            <a:ext cx="907473" cy="858983"/>
          </a:xfrm>
          <a:prstGeom prst="teardrop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fr-FR" sz="3600" dirty="0">
                <a:latin typeface="Wolf Sans" panose="020F0704030504030204" pitchFamily="34" charset="0"/>
              </a:rPr>
              <a:t>6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xmlns="" id="{7EFFE184-FBC3-4E3E-A493-CFD378354F90}"/>
              </a:ext>
            </a:extLst>
          </p:cNvPr>
          <p:cNvSpPr/>
          <p:nvPr/>
        </p:nvSpPr>
        <p:spPr>
          <a:xfrm>
            <a:off x="3915079" y="1800552"/>
            <a:ext cx="664497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Ce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xmlns="" id="{7F6E0214-E06A-48FD-A10C-D0B4B659FCE5}"/>
              </a:ext>
            </a:extLst>
          </p:cNvPr>
          <p:cNvSpPr/>
          <p:nvPr/>
        </p:nvSpPr>
        <p:spPr>
          <a:xfrm rot="339380">
            <a:off x="372910" y="1761915"/>
            <a:ext cx="1189052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trèfles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xmlns="" id="{E4510324-E9F2-4CE8-BE1E-12454E80251F}"/>
              </a:ext>
            </a:extLst>
          </p:cNvPr>
          <p:cNvSpPr/>
          <p:nvPr/>
        </p:nvSpPr>
        <p:spPr>
          <a:xfrm rot="21150850">
            <a:off x="6049311" y="1800551"/>
            <a:ext cx="1234558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mange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xmlns="" id="{EB944F93-318B-492A-B54B-0A5EB23890F4}"/>
              </a:ext>
            </a:extLst>
          </p:cNvPr>
          <p:cNvSpPr/>
          <p:nvPr/>
        </p:nvSpPr>
        <p:spPr>
          <a:xfrm rot="258433">
            <a:off x="7501911" y="1752592"/>
            <a:ext cx="86796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des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xmlns="" id="{43E1AF4E-F5D5-4185-B8C1-85D28BEE3FF1}"/>
              </a:ext>
            </a:extLst>
          </p:cNvPr>
          <p:cNvSpPr/>
          <p:nvPr/>
        </p:nvSpPr>
        <p:spPr>
          <a:xfrm rot="458084">
            <a:off x="8658735" y="1821499"/>
            <a:ext cx="896692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lapin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xmlns="" id="{C886167F-AEF4-45DF-8D09-8C3BD5F36551}"/>
              </a:ext>
            </a:extLst>
          </p:cNvPr>
          <p:cNvSpPr/>
          <p:nvPr/>
        </p:nvSpPr>
        <p:spPr>
          <a:xfrm rot="21403618">
            <a:off x="2704691" y="1761914"/>
            <a:ext cx="947284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pré.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xmlns="" id="{61EF4BD8-EF29-4201-84B6-DA3C9C5FFCC1}"/>
              </a:ext>
            </a:extLst>
          </p:cNvPr>
          <p:cNvSpPr/>
          <p:nvPr/>
        </p:nvSpPr>
        <p:spPr>
          <a:xfrm>
            <a:off x="2579613" y="6123708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xmlns="" id="{FD62A094-0349-4D26-891A-0B74C928F60F}"/>
              </a:ext>
            </a:extLst>
          </p:cNvPr>
          <p:cNvSpPr/>
          <p:nvPr/>
        </p:nvSpPr>
        <p:spPr>
          <a:xfrm rot="258433">
            <a:off x="4892443" y="1816254"/>
            <a:ext cx="86796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dans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xmlns="" id="{A8860171-51EF-464A-ACB5-B7D429922D8C}"/>
              </a:ext>
            </a:extLst>
          </p:cNvPr>
          <p:cNvSpPr/>
          <p:nvPr/>
        </p:nvSpPr>
        <p:spPr>
          <a:xfrm>
            <a:off x="1777092" y="1784423"/>
            <a:ext cx="664497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xmlns="" id="{5BF28B70-F6CA-4D52-9729-E91D979699BB}"/>
              </a:ext>
            </a:extLst>
          </p:cNvPr>
          <p:cNvSpPr/>
          <p:nvPr/>
        </p:nvSpPr>
        <p:spPr>
          <a:xfrm>
            <a:off x="7485377" y="4904467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55889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xmlns="" id="{EB692C69-5B7A-4E54-AF6A-3F9B6A6BD41D}"/>
              </a:ext>
            </a:extLst>
          </p:cNvPr>
          <p:cNvGrpSpPr/>
          <p:nvPr/>
        </p:nvGrpSpPr>
        <p:grpSpPr>
          <a:xfrm>
            <a:off x="301344" y="2729330"/>
            <a:ext cx="9403657" cy="3962341"/>
            <a:chOff x="301344" y="-911783"/>
            <a:chExt cx="8883142" cy="7776768"/>
          </a:xfrm>
        </p:grpSpPr>
        <p:sp>
          <p:nvSpPr>
            <p:cNvPr id="16" name="Rectangle : avec coins arrondis en haut 15">
              <a:extLst>
                <a:ext uri="{FF2B5EF4-FFF2-40B4-BE49-F238E27FC236}">
                  <a16:creationId xmlns:a16="http://schemas.microsoft.com/office/drawing/2014/main" xmlns="" id="{D6D72BAC-A639-43A0-BC8A-57D84871C6E4}"/>
                </a:ext>
              </a:extLst>
            </p:cNvPr>
            <p:cNvSpPr/>
            <p:nvPr/>
          </p:nvSpPr>
          <p:spPr>
            <a:xfrm>
              <a:off x="4886257" y="-911781"/>
              <a:ext cx="4298229" cy="77767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FFCCFF"/>
            </a:solidFill>
            <a:ln w="76200">
              <a:solidFill>
                <a:srgbClr val="7030A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Transpose la phrase au futur.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Transforme à la forme négative.</a:t>
              </a:r>
            </a:p>
          </p:txBody>
        </p:sp>
        <p:sp>
          <p:nvSpPr>
            <p:cNvPr id="13" name="Rectangle : avec coins arrondis en haut 12">
              <a:extLst>
                <a:ext uri="{FF2B5EF4-FFF2-40B4-BE49-F238E27FC236}">
                  <a16:creationId xmlns:a16="http://schemas.microsoft.com/office/drawing/2014/main" xmlns="" id="{0D0B5812-DAB1-461F-B2CD-666D979624A9}"/>
                </a:ext>
              </a:extLst>
            </p:cNvPr>
            <p:cNvSpPr/>
            <p:nvPr/>
          </p:nvSpPr>
          <p:spPr>
            <a:xfrm>
              <a:off x="301344" y="2024972"/>
              <a:ext cx="4394176" cy="4840013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CCFFCC"/>
            </a:solidFill>
            <a:ln w="76200"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</p:txBody>
        </p:sp>
        <p:sp>
          <p:nvSpPr>
            <p:cNvPr id="3" name="Rectangle : avec coins arrondis en haut 2">
              <a:extLst>
                <a:ext uri="{FF2B5EF4-FFF2-40B4-BE49-F238E27FC236}">
                  <a16:creationId xmlns:a16="http://schemas.microsoft.com/office/drawing/2014/main" xmlns="" id="{A8A1CBDE-EB2F-4733-B1A8-E91033344969}"/>
                </a:ext>
              </a:extLst>
            </p:cNvPr>
            <p:cNvSpPr/>
            <p:nvPr/>
          </p:nvSpPr>
          <p:spPr>
            <a:xfrm>
              <a:off x="301344" y="-911783"/>
              <a:ext cx="4394176" cy="2610302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457200" indent="-457200">
                <a:buAutoNum type="alphaLcParenR"/>
              </a:pPr>
              <a:endPara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endParaRPr>
            </a:p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Dessine ce que tu viens d’écrire.</a:t>
              </a:r>
            </a:p>
          </p:txBody>
        </p:sp>
      </p:grp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xmlns="" id="{E71DAB6A-C260-449C-A310-5B2980FF0923}"/>
              </a:ext>
            </a:extLst>
          </p:cNvPr>
          <p:cNvSpPr/>
          <p:nvPr/>
        </p:nvSpPr>
        <p:spPr>
          <a:xfrm>
            <a:off x="318655" y="235527"/>
            <a:ext cx="7897090" cy="1080655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KG Second Chances Sketch" panose="02000000000000000000" pitchFamily="2" charset="0"/>
              </a:rPr>
              <a:t>La phrase du jour</a:t>
            </a:r>
          </a:p>
        </p:txBody>
      </p:sp>
      <p:sp>
        <p:nvSpPr>
          <p:cNvPr id="6" name="Larme 5">
            <a:extLst>
              <a:ext uri="{FF2B5EF4-FFF2-40B4-BE49-F238E27FC236}">
                <a16:creationId xmlns:a16="http://schemas.microsoft.com/office/drawing/2014/main" xmlns="" id="{0610858F-5302-4BD9-BB3D-FD09304D7047}"/>
              </a:ext>
            </a:extLst>
          </p:cNvPr>
          <p:cNvSpPr/>
          <p:nvPr/>
        </p:nvSpPr>
        <p:spPr>
          <a:xfrm>
            <a:off x="8679872" y="346362"/>
            <a:ext cx="907473" cy="858983"/>
          </a:xfrm>
          <a:prstGeom prst="teardrop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fr-FR" sz="3600" dirty="0">
                <a:latin typeface="Wolf Sans" panose="020F0704030504030204" pitchFamily="34" charset="0"/>
              </a:rPr>
              <a:t>7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xmlns="" id="{7EFFE184-FBC3-4E3E-A493-CFD378354F90}"/>
              </a:ext>
            </a:extLst>
          </p:cNvPr>
          <p:cNvSpPr/>
          <p:nvPr/>
        </p:nvSpPr>
        <p:spPr>
          <a:xfrm rot="578770">
            <a:off x="8657131" y="1800151"/>
            <a:ext cx="1009739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Notre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xmlns="" id="{7F6E0214-E06A-48FD-A10C-D0B4B659FCE5}"/>
              </a:ext>
            </a:extLst>
          </p:cNvPr>
          <p:cNvSpPr/>
          <p:nvPr/>
        </p:nvSpPr>
        <p:spPr>
          <a:xfrm rot="339380">
            <a:off x="178556" y="1746265"/>
            <a:ext cx="863998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vite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xmlns="" id="{E4510324-E9F2-4CE8-BE1E-12454E80251F}"/>
              </a:ext>
            </a:extLst>
          </p:cNvPr>
          <p:cNvSpPr/>
          <p:nvPr/>
        </p:nvSpPr>
        <p:spPr>
          <a:xfrm rot="21150850">
            <a:off x="1213454" y="1787560"/>
            <a:ext cx="123275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roule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xmlns="" id="{EB944F93-318B-492A-B54B-0A5EB23890F4}"/>
              </a:ext>
            </a:extLst>
          </p:cNvPr>
          <p:cNvSpPr/>
          <p:nvPr/>
        </p:nvSpPr>
        <p:spPr>
          <a:xfrm rot="258433">
            <a:off x="5670730" y="1723249"/>
            <a:ext cx="86796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très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xmlns="" id="{43E1AF4E-F5D5-4185-B8C1-85D28BEE3FF1}"/>
              </a:ext>
            </a:extLst>
          </p:cNvPr>
          <p:cNvSpPr/>
          <p:nvPr/>
        </p:nvSpPr>
        <p:spPr>
          <a:xfrm rot="21111216">
            <a:off x="3258543" y="1792307"/>
            <a:ext cx="1200494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voiture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xmlns="" id="{C886167F-AEF4-45DF-8D09-8C3BD5F36551}"/>
              </a:ext>
            </a:extLst>
          </p:cNvPr>
          <p:cNvSpPr/>
          <p:nvPr/>
        </p:nvSpPr>
        <p:spPr>
          <a:xfrm rot="21403618">
            <a:off x="6739591" y="1767593"/>
            <a:ext cx="170457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autoroute.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xmlns="" id="{61EF4BD8-EF29-4201-84B6-DA3C9C5FFCC1}"/>
              </a:ext>
            </a:extLst>
          </p:cNvPr>
          <p:cNvSpPr/>
          <p:nvPr/>
        </p:nvSpPr>
        <p:spPr>
          <a:xfrm>
            <a:off x="2579613" y="6123708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xmlns="" id="{2609F1AE-AD90-4BF1-BB25-87B1DDBBC38B}"/>
              </a:ext>
            </a:extLst>
          </p:cNvPr>
          <p:cNvSpPr/>
          <p:nvPr/>
        </p:nvSpPr>
        <p:spPr>
          <a:xfrm rot="339380">
            <a:off x="4639465" y="1701338"/>
            <a:ext cx="863998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sur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xmlns="" id="{3BA7B534-B19A-46D6-B52D-8726D98008CD}"/>
              </a:ext>
            </a:extLst>
          </p:cNvPr>
          <p:cNvSpPr/>
          <p:nvPr/>
        </p:nvSpPr>
        <p:spPr>
          <a:xfrm rot="339380">
            <a:off x="2665103" y="1740252"/>
            <a:ext cx="450347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l’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xmlns="" id="{0457B074-6BCD-4E81-BCAE-61B51DAA24F3}"/>
              </a:ext>
            </a:extLst>
          </p:cNvPr>
          <p:cNvSpPr/>
          <p:nvPr/>
        </p:nvSpPr>
        <p:spPr>
          <a:xfrm>
            <a:off x="7485377" y="4904467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88594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xmlns="" id="{EB692C69-5B7A-4E54-AF6A-3F9B6A6BD41D}"/>
              </a:ext>
            </a:extLst>
          </p:cNvPr>
          <p:cNvGrpSpPr/>
          <p:nvPr/>
        </p:nvGrpSpPr>
        <p:grpSpPr>
          <a:xfrm>
            <a:off x="301344" y="2729331"/>
            <a:ext cx="9403657" cy="3962341"/>
            <a:chOff x="301344" y="-911781"/>
            <a:chExt cx="8883142" cy="7776768"/>
          </a:xfrm>
        </p:grpSpPr>
        <p:sp>
          <p:nvSpPr>
            <p:cNvPr id="16" name="Rectangle : avec coins arrondis en haut 15">
              <a:extLst>
                <a:ext uri="{FF2B5EF4-FFF2-40B4-BE49-F238E27FC236}">
                  <a16:creationId xmlns:a16="http://schemas.microsoft.com/office/drawing/2014/main" xmlns="" id="{D6D72BAC-A639-43A0-BC8A-57D84871C6E4}"/>
                </a:ext>
              </a:extLst>
            </p:cNvPr>
            <p:cNvSpPr/>
            <p:nvPr/>
          </p:nvSpPr>
          <p:spPr>
            <a:xfrm>
              <a:off x="4886257" y="-911781"/>
              <a:ext cx="4298229" cy="77767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FFCCFF"/>
            </a:solidFill>
            <a:ln w="76200">
              <a:solidFill>
                <a:srgbClr val="7030A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Transpose la phrase au futur.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Transforme à la forme négative.</a:t>
              </a:r>
            </a:p>
          </p:txBody>
        </p:sp>
        <p:sp>
          <p:nvSpPr>
            <p:cNvPr id="13" name="Rectangle : avec coins arrondis en haut 12">
              <a:extLst>
                <a:ext uri="{FF2B5EF4-FFF2-40B4-BE49-F238E27FC236}">
                  <a16:creationId xmlns:a16="http://schemas.microsoft.com/office/drawing/2014/main" xmlns="" id="{0D0B5812-DAB1-461F-B2CD-666D979624A9}"/>
                </a:ext>
              </a:extLst>
            </p:cNvPr>
            <p:cNvSpPr/>
            <p:nvPr/>
          </p:nvSpPr>
          <p:spPr>
            <a:xfrm>
              <a:off x="301344" y="1535521"/>
              <a:ext cx="4394176" cy="53294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CCFFCC"/>
            </a:solidFill>
            <a:ln w="76200"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</p:txBody>
        </p:sp>
        <p:sp>
          <p:nvSpPr>
            <p:cNvPr id="3" name="Rectangle : avec coins arrondis en haut 2">
              <a:extLst>
                <a:ext uri="{FF2B5EF4-FFF2-40B4-BE49-F238E27FC236}">
                  <a16:creationId xmlns:a16="http://schemas.microsoft.com/office/drawing/2014/main" xmlns="" id="{A8A1CBDE-EB2F-4733-B1A8-E91033344969}"/>
                </a:ext>
              </a:extLst>
            </p:cNvPr>
            <p:cNvSpPr/>
            <p:nvPr/>
          </p:nvSpPr>
          <p:spPr>
            <a:xfrm>
              <a:off x="301344" y="-911781"/>
              <a:ext cx="4394176" cy="2120971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457200" indent="-457200">
                <a:buAutoNum type="alphaLcParenR"/>
              </a:pPr>
              <a:endPara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endParaRPr>
            </a:p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Dessine ce que tu viens d’écrire.</a:t>
              </a:r>
            </a:p>
          </p:txBody>
        </p:sp>
      </p:grp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xmlns="" id="{E71DAB6A-C260-449C-A310-5B2980FF0923}"/>
              </a:ext>
            </a:extLst>
          </p:cNvPr>
          <p:cNvSpPr/>
          <p:nvPr/>
        </p:nvSpPr>
        <p:spPr>
          <a:xfrm>
            <a:off x="318655" y="235527"/>
            <a:ext cx="7897090" cy="1080655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KG Second Chances Sketch" panose="02000000000000000000" pitchFamily="2" charset="0"/>
              </a:rPr>
              <a:t>La phrase du jour</a:t>
            </a:r>
          </a:p>
        </p:txBody>
      </p:sp>
      <p:sp>
        <p:nvSpPr>
          <p:cNvPr id="6" name="Larme 5">
            <a:extLst>
              <a:ext uri="{FF2B5EF4-FFF2-40B4-BE49-F238E27FC236}">
                <a16:creationId xmlns:a16="http://schemas.microsoft.com/office/drawing/2014/main" xmlns="" id="{0610858F-5302-4BD9-BB3D-FD09304D7047}"/>
              </a:ext>
            </a:extLst>
          </p:cNvPr>
          <p:cNvSpPr/>
          <p:nvPr/>
        </p:nvSpPr>
        <p:spPr>
          <a:xfrm>
            <a:off x="8679872" y="346362"/>
            <a:ext cx="907473" cy="858983"/>
          </a:xfrm>
          <a:prstGeom prst="teardrop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fr-FR" sz="3600" dirty="0">
                <a:latin typeface="Wolf Sans" panose="020F0704030504030204" pitchFamily="34" charset="0"/>
              </a:rPr>
              <a:t>8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xmlns="" id="{7EFFE184-FBC3-4E3E-A493-CFD378354F90}"/>
              </a:ext>
            </a:extLst>
          </p:cNvPr>
          <p:cNvSpPr/>
          <p:nvPr/>
        </p:nvSpPr>
        <p:spPr>
          <a:xfrm rot="578770">
            <a:off x="8657131" y="1800151"/>
            <a:ext cx="1009739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notre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xmlns="" id="{7F6E0214-E06A-48FD-A10C-D0B4B659FCE5}"/>
              </a:ext>
            </a:extLst>
          </p:cNvPr>
          <p:cNvSpPr/>
          <p:nvPr/>
        </p:nvSpPr>
        <p:spPr>
          <a:xfrm rot="339380">
            <a:off x="316091" y="1766750"/>
            <a:ext cx="1279690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rouge.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xmlns="" id="{E4510324-E9F2-4CE8-BE1E-12454E80251F}"/>
              </a:ext>
            </a:extLst>
          </p:cNvPr>
          <p:cNvSpPr/>
          <p:nvPr/>
        </p:nvSpPr>
        <p:spPr>
          <a:xfrm rot="21150850">
            <a:off x="1892331" y="1787560"/>
            <a:ext cx="123275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voiture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xmlns="" id="{43E1AF4E-F5D5-4185-B8C1-85D28BEE3FF1}"/>
              </a:ext>
            </a:extLst>
          </p:cNvPr>
          <p:cNvSpPr/>
          <p:nvPr/>
        </p:nvSpPr>
        <p:spPr>
          <a:xfrm rot="21111216">
            <a:off x="4186798" y="1792307"/>
            <a:ext cx="1200494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répare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xmlns="" id="{C886167F-AEF4-45DF-8D09-8C3BD5F36551}"/>
              </a:ext>
            </a:extLst>
          </p:cNvPr>
          <p:cNvSpPr/>
          <p:nvPr/>
        </p:nvSpPr>
        <p:spPr>
          <a:xfrm rot="21403618">
            <a:off x="6739591" y="1767593"/>
            <a:ext cx="170457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garagiste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xmlns="" id="{61EF4BD8-EF29-4201-84B6-DA3C9C5FFCC1}"/>
              </a:ext>
            </a:extLst>
          </p:cNvPr>
          <p:cNvSpPr/>
          <p:nvPr/>
        </p:nvSpPr>
        <p:spPr>
          <a:xfrm>
            <a:off x="2579613" y="6192983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xmlns="" id="{2609F1AE-AD90-4BF1-BB25-87B1DDBBC38B}"/>
              </a:ext>
            </a:extLst>
          </p:cNvPr>
          <p:cNvSpPr/>
          <p:nvPr/>
        </p:nvSpPr>
        <p:spPr>
          <a:xfrm rot="339380">
            <a:off x="5595433" y="1701338"/>
            <a:ext cx="863998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belle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xmlns="" id="{3BA7B534-B19A-46D6-B52D-8726D98008CD}"/>
              </a:ext>
            </a:extLst>
          </p:cNvPr>
          <p:cNvSpPr/>
          <p:nvPr/>
        </p:nvSpPr>
        <p:spPr>
          <a:xfrm rot="339380">
            <a:off x="3412970" y="1745964"/>
            <a:ext cx="566256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xmlns="" id="{0457B074-6BCD-4E81-BCAE-61B51DAA24F3}"/>
              </a:ext>
            </a:extLst>
          </p:cNvPr>
          <p:cNvSpPr/>
          <p:nvPr/>
        </p:nvSpPr>
        <p:spPr>
          <a:xfrm>
            <a:off x="7485377" y="5112288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02008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e 23">
            <a:extLst>
              <a:ext uri="{FF2B5EF4-FFF2-40B4-BE49-F238E27FC236}">
                <a16:creationId xmlns:a16="http://schemas.microsoft.com/office/drawing/2014/main" xmlns="" id="{2777232E-7E48-4D24-82D6-17439A2DF656}"/>
              </a:ext>
            </a:extLst>
          </p:cNvPr>
          <p:cNvGrpSpPr/>
          <p:nvPr/>
        </p:nvGrpSpPr>
        <p:grpSpPr>
          <a:xfrm>
            <a:off x="301344" y="2729331"/>
            <a:ext cx="9403657" cy="3962341"/>
            <a:chOff x="301344" y="-911781"/>
            <a:chExt cx="8883142" cy="7776768"/>
          </a:xfrm>
        </p:grpSpPr>
        <p:sp>
          <p:nvSpPr>
            <p:cNvPr id="25" name="Rectangle : avec coins arrondis en haut 24">
              <a:extLst>
                <a:ext uri="{FF2B5EF4-FFF2-40B4-BE49-F238E27FC236}">
                  <a16:creationId xmlns:a16="http://schemas.microsoft.com/office/drawing/2014/main" xmlns="" id="{E8548A5B-2CC1-43A8-93A5-3557FF2A661C}"/>
                </a:ext>
              </a:extLst>
            </p:cNvPr>
            <p:cNvSpPr/>
            <p:nvPr/>
          </p:nvSpPr>
          <p:spPr>
            <a:xfrm>
              <a:off x="4886257" y="-911781"/>
              <a:ext cx="4298229" cy="77767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FFCCFF"/>
            </a:solidFill>
            <a:ln w="76200">
              <a:solidFill>
                <a:srgbClr val="7030A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Transpose la phrase avec ils.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Transforme à la forme négative.</a:t>
              </a:r>
            </a:p>
          </p:txBody>
        </p:sp>
        <p:sp>
          <p:nvSpPr>
            <p:cNvPr id="26" name="Rectangle : avec coins arrondis en haut 25">
              <a:extLst>
                <a:ext uri="{FF2B5EF4-FFF2-40B4-BE49-F238E27FC236}">
                  <a16:creationId xmlns:a16="http://schemas.microsoft.com/office/drawing/2014/main" xmlns="" id="{44E1035C-60C3-4C6A-91B7-9225153AF8F5}"/>
                </a:ext>
              </a:extLst>
            </p:cNvPr>
            <p:cNvSpPr/>
            <p:nvPr/>
          </p:nvSpPr>
          <p:spPr>
            <a:xfrm>
              <a:off x="301344" y="1535521"/>
              <a:ext cx="4394176" cy="5329466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rgbClr val="CCFFCC"/>
            </a:solidFill>
            <a:ln w="76200"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rose </a:t>
              </a:r>
              <a:r>
                <a:rPr lang="fr-FR" b="1" u="sng" dirty="0">
                  <a:solidFill>
                    <a:srgbClr val="FF6699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noms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rouge </a:t>
              </a:r>
              <a:r>
                <a:rPr lang="fr-FR" b="1" u="sng" dirty="0">
                  <a:solidFill>
                    <a:srgbClr val="FF000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 verbe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bleu </a:t>
              </a:r>
              <a:r>
                <a:rPr lang="fr-FR" b="1" u="sng" dirty="0">
                  <a:solidFill>
                    <a:srgbClr val="00B0F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déterminants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Souligne en vert </a:t>
              </a:r>
              <a:r>
                <a:rPr lang="fr-FR" b="1" u="sng" dirty="0">
                  <a:solidFill>
                    <a:srgbClr val="00B050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les adjectifs</a:t>
              </a: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Entoure en bleu le sujet du verbe.</a:t>
              </a:r>
            </a:p>
          </p:txBody>
        </p:sp>
        <p:sp>
          <p:nvSpPr>
            <p:cNvPr id="27" name="Rectangle : avec coins arrondis en haut 26">
              <a:extLst>
                <a:ext uri="{FF2B5EF4-FFF2-40B4-BE49-F238E27FC236}">
                  <a16:creationId xmlns:a16="http://schemas.microsoft.com/office/drawing/2014/main" xmlns="" id="{2538CE2F-C263-43AE-BE98-28813FB2F11B}"/>
                </a:ext>
              </a:extLst>
            </p:cNvPr>
            <p:cNvSpPr/>
            <p:nvPr/>
          </p:nvSpPr>
          <p:spPr>
            <a:xfrm>
              <a:off x="301344" y="-911781"/>
              <a:ext cx="4394176" cy="2120971"/>
            </a:xfrm>
            <a:prstGeom prst="round2SameRect">
              <a:avLst>
                <a:gd name="adj1" fmla="val 8494"/>
                <a:gd name="adj2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Réécris la phrase dans l’ordre.</a:t>
              </a:r>
            </a:p>
            <a:p>
              <a:pPr marL="457200" indent="-457200">
                <a:buAutoNum type="alphaLcParenR"/>
              </a:pPr>
              <a:endParaRPr lang="fr-FR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endParaRPr>
            </a:p>
            <a:p>
              <a:pPr marL="457200" indent="-457200">
                <a:buAutoNum type="alphaLcParenR"/>
              </a:pPr>
              <a:r>
                <a:rPr lang="fr-FR" b="1" dirty="0">
                  <a:solidFill>
                    <a:schemeClr val="tx1"/>
                  </a:solidFill>
                  <a:latin typeface="Script Ecole 2" panose="02000400000000000000" pitchFamily="2" charset="0"/>
                  <a:ea typeface="Script Ecole 2" panose="02000400000000000000" pitchFamily="2" charset="0"/>
                </a:rPr>
                <a:t>Dessine ce que tu viens d’écrire.</a:t>
              </a:r>
            </a:p>
          </p:txBody>
        </p:sp>
      </p:grp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xmlns="" id="{E71DAB6A-C260-449C-A310-5B2980FF0923}"/>
              </a:ext>
            </a:extLst>
          </p:cNvPr>
          <p:cNvSpPr/>
          <p:nvPr/>
        </p:nvSpPr>
        <p:spPr>
          <a:xfrm>
            <a:off x="318655" y="235527"/>
            <a:ext cx="7897090" cy="1080655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KG Second Chances Sketch" panose="02000000000000000000" pitchFamily="2" charset="0"/>
              </a:rPr>
              <a:t>La phrase du jour</a:t>
            </a:r>
          </a:p>
        </p:txBody>
      </p:sp>
      <p:sp>
        <p:nvSpPr>
          <p:cNvPr id="6" name="Larme 5">
            <a:extLst>
              <a:ext uri="{FF2B5EF4-FFF2-40B4-BE49-F238E27FC236}">
                <a16:creationId xmlns:a16="http://schemas.microsoft.com/office/drawing/2014/main" xmlns="" id="{0610858F-5302-4BD9-BB3D-FD09304D7047}"/>
              </a:ext>
            </a:extLst>
          </p:cNvPr>
          <p:cNvSpPr/>
          <p:nvPr/>
        </p:nvSpPr>
        <p:spPr>
          <a:xfrm>
            <a:off x="8679872" y="346362"/>
            <a:ext cx="907473" cy="858983"/>
          </a:xfrm>
          <a:prstGeom prst="teardrop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fr-FR" sz="3600" dirty="0">
                <a:latin typeface="Wolf Sans" panose="020F0704030504030204" pitchFamily="34" charset="0"/>
              </a:rPr>
              <a:t>9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xmlns="" id="{7EFFE184-FBC3-4E3E-A493-CFD378354F90}"/>
              </a:ext>
            </a:extLst>
          </p:cNvPr>
          <p:cNvSpPr/>
          <p:nvPr/>
        </p:nvSpPr>
        <p:spPr>
          <a:xfrm rot="578770">
            <a:off x="8657131" y="1800151"/>
            <a:ext cx="1009739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Dans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xmlns="" id="{7F6E0214-E06A-48FD-A10C-D0B4B659FCE5}"/>
              </a:ext>
            </a:extLst>
          </p:cNvPr>
          <p:cNvSpPr/>
          <p:nvPr/>
        </p:nvSpPr>
        <p:spPr>
          <a:xfrm rot="339380">
            <a:off x="329066" y="1784540"/>
            <a:ext cx="1640685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cachent.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xmlns="" id="{E4510324-E9F2-4CE8-BE1E-12454E80251F}"/>
              </a:ext>
            </a:extLst>
          </p:cNvPr>
          <p:cNvSpPr/>
          <p:nvPr/>
        </p:nvSpPr>
        <p:spPr>
          <a:xfrm rot="21150850">
            <a:off x="2280256" y="1787560"/>
            <a:ext cx="123275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forêt,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xmlns="" id="{EB944F93-318B-492A-B54B-0A5EB23890F4}"/>
              </a:ext>
            </a:extLst>
          </p:cNvPr>
          <p:cNvSpPr/>
          <p:nvPr/>
        </p:nvSpPr>
        <p:spPr>
          <a:xfrm rot="258433">
            <a:off x="5670730" y="1723249"/>
            <a:ext cx="86796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xmlns="" id="{C886167F-AEF4-45DF-8D09-8C3BD5F36551}"/>
              </a:ext>
            </a:extLst>
          </p:cNvPr>
          <p:cNvSpPr/>
          <p:nvPr/>
        </p:nvSpPr>
        <p:spPr>
          <a:xfrm rot="21403618">
            <a:off x="6739591" y="1767593"/>
            <a:ext cx="1704573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animaux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xmlns="" id="{61EF4BD8-EF29-4201-84B6-DA3C9C5FFCC1}"/>
              </a:ext>
            </a:extLst>
          </p:cNvPr>
          <p:cNvSpPr/>
          <p:nvPr/>
        </p:nvSpPr>
        <p:spPr>
          <a:xfrm>
            <a:off x="2579613" y="6206838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xmlns="" id="{2609F1AE-AD90-4BF1-BB25-87B1DDBBC38B}"/>
              </a:ext>
            </a:extLst>
          </p:cNvPr>
          <p:cNvSpPr/>
          <p:nvPr/>
        </p:nvSpPr>
        <p:spPr>
          <a:xfrm rot="20764754">
            <a:off x="4611755" y="1701338"/>
            <a:ext cx="863998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se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xmlns="" id="{3BA7B534-B19A-46D6-B52D-8726D98008CD}"/>
              </a:ext>
            </a:extLst>
          </p:cNvPr>
          <p:cNvSpPr/>
          <p:nvPr/>
        </p:nvSpPr>
        <p:spPr>
          <a:xfrm rot="339380">
            <a:off x="3814789" y="1744961"/>
            <a:ext cx="545908" cy="5403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la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xmlns="" id="{0457B074-6BCD-4E81-BCAE-61B51DAA24F3}"/>
              </a:ext>
            </a:extLst>
          </p:cNvPr>
          <p:cNvSpPr/>
          <p:nvPr/>
        </p:nvSpPr>
        <p:spPr>
          <a:xfrm>
            <a:off x="7485377" y="5139994"/>
            <a:ext cx="2064327" cy="42949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540265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438</TotalTime>
  <Words>2589</Words>
  <Application>Microsoft Office PowerPoint</Application>
  <PresentationFormat>Format A4 (210 x 297 mm)</PresentationFormat>
  <Paragraphs>615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Séverine B.Salvi</cp:lastModifiedBy>
  <cp:revision>52</cp:revision>
  <dcterms:created xsi:type="dcterms:W3CDTF">2019-09-08T14:30:06Z</dcterms:created>
  <dcterms:modified xsi:type="dcterms:W3CDTF">2022-11-22T10:09:38Z</dcterms:modified>
</cp:coreProperties>
</file>