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66" r:id="rId4"/>
    <p:sldId id="296" r:id="rId5"/>
    <p:sldId id="297" r:id="rId6"/>
    <p:sldId id="298" r:id="rId7"/>
    <p:sldId id="307" r:id="rId8"/>
    <p:sldId id="305" r:id="rId9"/>
    <p:sldId id="303" r:id="rId10"/>
    <p:sldId id="304" r:id="rId11"/>
    <p:sldId id="306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AC00"/>
    <a:srgbClr val="FF3300"/>
    <a:srgbClr val="B2B2B2"/>
    <a:srgbClr val="C0C0C0"/>
    <a:srgbClr val="DDDDDD"/>
    <a:srgbClr val="FFFF66"/>
    <a:srgbClr val="0099FF"/>
    <a:srgbClr val="1D1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demainlaville.com/video/ville-de-demain-durable-mobilite-urbaine-et-biodiversite-en-vill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migrechoisi.com/build-africa/10-choses-qui-mont-marque-lors-de-mon-recent-sejour-en-afrique/4879/attachment/douala-akwa-panneau-solaire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Habiter une métropole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35743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3. 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solutions envisagées pour les villes de demain</a:t>
            </a:r>
            <a:r>
              <a:rPr lang="fr-F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.</a:t>
            </a:r>
            <a:endParaRPr lang="fr-FR" sz="54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urnage-14.gif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928802"/>
            <a:ext cx="1190625" cy="1381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3286124"/>
            <a:ext cx="321471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La ville durable de demain : la </a:t>
            </a:r>
            <a:r>
              <a:rPr lang="fr-FR" sz="2800" i="1" dirty="0" smtClean="0">
                <a:latin typeface="Poor Richard" pitchFamily="18" charset="0"/>
              </a:rPr>
              <a:t>Smart City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3074" name="Picture 2" descr="Smart City VF"/>
          <p:cNvPicPr>
            <a:picLocks noChangeAspect="1" noChangeArrowheads="1"/>
          </p:cNvPicPr>
          <p:nvPr/>
        </p:nvPicPr>
        <p:blipFill>
          <a:blip r:embed="rId4"/>
          <a:srcRect b="88649"/>
          <a:stretch>
            <a:fillRect/>
          </a:stretch>
        </p:blipFill>
        <p:spPr bwMode="auto">
          <a:xfrm>
            <a:off x="3929058" y="1071546"/>
            <a:ext cx="4930770" cy="109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Document ville intellligent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9057" y="2143116"/>
            <a:ext cx="4932000" cy="4006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9058" y="1071546"/>
            <a:ext cx="4929222" cy="50720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2844" y="642918"/>
          <a:ext cx="8358245" cy="5577030"/>
        </p:xfrm>
        <a:graphic>
          <a:graphicData uri="http://schemas.openxmlformats.org/drawingml/2006/table">
            <a:tbl>
              <a:tblPr/>
              <a:tblGrid>
                <a:gridCol w="2525388"/>
                <a:gridCol w="2923926"/>
                <a:gridCol w="2908931"/>
              </a:tblGrid>
              <a:tr h="277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FFFFFF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Exemples</a:t>
                      </a: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FFFFFF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Équipements </a:t>
                      </a: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FFFFFF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Avantages</a:t>
                      </a: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</a:tr>
              <a:tr h="55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0000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Transport</a:t>
                      </a: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2800" dirty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0000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Éclairage public </a:t>
                      </a: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rgbClr val="000000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Traitement durable des déchets</a:t>
                      </a:r>
                      <a:endParaRPr lang="fr-FR" sz="280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000000"/>
                          </a:solidFill>
                          <a:latin typeface="Poor Richard" pitchFamily="18" charset="0"/>
                          <a:ea typeface="Calibri"/>
                          <a:cs typeface="Times New Roman"/>
                        </a:rPr>
                        <a:t>QR-Codes dans la ville</a:t>
                      </a:r>
                      <a:endParaRPr lang="fr-FR" sz="2800" dirty="0">
                        <a:latin typeface="Poor Richard" pitchFamily="18" charset="0"/>
                        <a:ea typeface="Calibri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2800" dirty="0" smtClean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latin typeface="Poor Richard" pitchFamily="18" charset="0"/>
                        <a:ea typeface="Times New Roman"/>
                        <a:cs typeface="Times New Roman"/>
                      </a:endParaRPr>
                    </a:p>
                  </a:txBody>
                  <a:tcPr marL="39954" marR="39954" marT="5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86050" y="1357298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Capteurs, caméras, </a:t>
            </a:r>
            <a:r>
              <a:rPr lang="fr-FR" sz="2400" i="1" dirty="0" err="1" smtClean="0">
                <a:solidFill>
                  <a:srgbClr val="009900"/>
                </a:solidFill>
                <a:latin typeface="Poor Richard" pitchFamily="18" charset="0"/>
              </a:rPr>
              <a:t>smartphone</a:t>
            </a:r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 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3636" y="1285860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Fluidité du </a:t>
            </a:r>
          </a:p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trafic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050" y="2857496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Capteur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8" y="2643182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Économie </a:t>
            </a:r>
          </a:p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d’énergie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3929066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Signal de poubelle pleine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643570" y="4071942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Collecte plus efficace </a:t>
            </a: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050" y="5143512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Smartphone ou tablette de l’habitant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3570" y="5143512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i="1" dirty="0" smtClean="0">
                <a:solidFill>
                  <a:srgbClr val="009900"/>
                </a:solidFill>
                <a:latin typeface="Poor Richard" pitchFamily="18" charset="0"/>
              </a:rPr>
              <a:t>Informations rapides et pratiques</a:t>
            </a:r>
            <a:endParaRPr lang="fr-FR" sz="2400" i="1" dirty="0">
              <a:solidFill>
                <a:srgbClr val="0099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8674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67736" cy="650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 t="6606" b="6422"/>
          <a:stretch>
            <a:fillRect/>
          </a:stretch>
        </p:blipFill>
        <p:spPr bwMode="auto">
          <a:xfrm>
            <a:off x="214282" y="357166"/>
            <a:ext cx="867376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928802"/>
            <a:ext cx="8072494" cy="255454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Pour faire face aux défis de « l’explosion urbaine », les architectes imaginent pour demain une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ville écologique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(développement des énergies renouvelables),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technologique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 (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</a:rPr>
              <a:t>smart city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) et solidaire (une ville pour tous)  : ce sont les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éco-cités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.</a:t>
            </a:r>
            <a:endParaRPr lang="fr-FR" sz="32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" name="Picture 2" descr="F:\IMAGES\crayons-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666753" cy="1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Quels aménagements pour une ville durable?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 descr="douala-akwa-panneau-solair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5984" y="1357298"/>
            <a:ext cx="4572000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panneaux solaires à Douala 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214554"/>
            <a:ext cx="1785918" cy="52322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Poor Richard" pitchFamily="18" charset="0"/>
              </a:rPr>
              <a:t>économie </a:t>
            </a:r>
            <a:endParaRPr lang="fr-FR" sz="28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429390" y="3071810"/>
            <a:ext cx="713586" cy="79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0" y="3571876"/>
            <a:ext cx="171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production d’énergie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58" y="6143644"/>
            <a:ext cx="2500330" cy="523220"/>
          </a:xfrm>
          <a:prstGeom prst="rect">
            <a:avLst/>
          </a:prstGeom>
          <a:solidFill>
            <a:srgbClr val="00990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  <a:latin typeface="Poor Richard" pitchFamily="18" charset="0"/>
              </a:rPr>
              <a:t>environnement </a:t>
            </a:r>
            <a:endParaRPr lang="fr-FR" sz="2800" b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857488" y="6429396"/>
            <a:ext cx="1285884" cy="1588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143372" y="614364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9900"/>
                </a:solidFill>
                <a:latin typeface="Poor Richard" pitchFamily="18" charset="0"/>
              </a:rPr>
              <a:t>énergie solaire renouvelable</a:t>
            </a:r>
            <a:endParaRPr lang="fr-FR" sz="28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58082" y="2214554"/>
            <a:ext cx="1785918" cy="523220"/>
          </a:xfrm>
          <a:prstGeom prst="rect">
            <a:avLst/>
          </a:prstGeom>
          <a:solidFill>
            <a:srgbClr val="0000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Poor Richard" pitchFamily="18" charset="0"/>
              </a:rPr>
              <a:t>société</a:t>
            </a:r>
            <a:endParaRPr lang="fr-FR" sz="2800" b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>
            <a:off x="7787504" y="3071016"/>
            <a:ext cx="713586" cy="7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286644" y="3571876"/>
            <a:ext cx="185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</a:rPr>
              <a:t>éclairage peu cher pour tous</a:t>
            </a:r>
            <a:endParaRPr lang="fr-FR" sz="2800" dirty="0">
              <a:solidFill>
                <a:srgbClr val="0000FF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24" grpId="0"/>
      <p:bldP spid="25" grpId="0" animBg="1"/>
      <p:bldP spid="30" grpId="0"/>
      <p:bldP spid="3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1357298"/>
            <a:ext cx="4572000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les fermes </a:t>
            </a:r>
            <a:r>
              <a:rPr lang="fr-FR" sz="2800" u="sng" dirty="0" err="1" smtClean="0">
                <a:latin typeface="Poor Richard" pitchFamily="18" charset="0"/>
              </a:rPr>
              <a:t>Lufa</a:t>
            </a:r>
            <a:r>
              <a:rPr lang="fr-FR" sz="2800" u="sng" dirty="0" smtClean="0">
                <a:latin typeface="Poor Richard" pitchFamily="18" charset="0"/>
              </a:rPr>
              <a:t> à Montréal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214554"/>
            <a:ext cx="1785918" cy="52322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Poor Richard" pitchFamily="18" charset="0"/>
              </a:rPr>
              <a:t>économie </a:t>
            </a:r>
            <a:endParaRPr lang="fr-FR" sz="28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429390" y="3071810"/>
            <a:ext cx="713586" cy="79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0" y="3571876"/>
            <a:ext cx="171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activité agricole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58" y="6143644"/>
            <a:ext cx="2500330" cy="523220"/>
          </a:xfrm>
          <a:prstGeom prst="rect">
            <a:avLst/>
          </a:prstGeom>
          <a:solidFill>
            <a:srgbClr val="00990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  <a:latin typeface="Poor Richard" pitchFamily="18" charset="0"/>
              </a:rPr>
              <a:t>environnement </a:t>
            </a:r>
            <a:endParaRPr lang="fr-FR" sz="2800" b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857488" y="6429396"/>
            <a:ext cx="1285884" cy="1588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500430" y="607220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9900"/>
                </a:solidFill>
                <a:latin typeface="Poor Richard" pitchFamily="18" charset="0"/>
              </a:rPr>
              <a:t>culture saine (bio)</a:t>
            </a:r>
            <a:endParaRPr lang="fr-FR" sz="28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58082" y="2214554"/>
            <a:ext cx="1785918" cy="523220"/>
          </a:xfrm>
          <a:prstGeom prst="rect">
            <a:avLst/>
          </a:prstGeom>
          <a:solidFill>
            <a:srgbClr val="0000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Poor Richard" pitchFamily="18" charset="0"/>
              </a:rPr>
              <a:t>société</a:t>
            </a:r>
            <a:endParaRPr lang="fr-FR" sz="2800" b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>
            <a:off x="7787504" y="3071016"/>
            <a:ext cx="713586" cy="7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286644" y="3571876"/>
            <a:ext cx="185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</a:rPr>
              <a:t>mieux nourrir les habitants</a:t>
            </a:r>
            <a:endParaRPr lang="fr-FR" sz="28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174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5076825" cy="337185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85720" y="50004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Quels aménagements pour une ville durable?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5" grpId="0" animBg="1"/>
      <p:bldP spid="30" grpId="0"/>
      <p:bldP spid="31" grpId="0" animBg="1"/>
      <p:bldP spid="3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1357298"/>
            <a:ext cx="4572000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Architecture </a:t>
            </a:r>
            <a:r>
              <a:rPr lang="fr-FR" sz="2800" i="1" u="sng" dirty="0" err="1" smtClean="0">
                <a:latin typeface="Poor Richard" pitchFamily="18" charset="0"/>
              </a:rPr>
              <a:t>upbrella</a:t>
            </a:r>
            <a:endParaRPr lang="fr-FR" sz="2800" i="1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214554"/>
            <a:ext cx="1785918" cy="52322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Poor Richard" pitchFamily="18" charset="0"/>
              </a:rPr>
              <a:t>économie </a:t>
            </a:r>
            <a:endParaRPr lang="fr-FR" sz="28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429390" y="3071810"/>
            <a:ext cx="713586" cy="79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0" y="3571876"/>
            <a:ext cx="171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secteur du bâtiment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58" y="6143644"/>
            <a:ext cx="2500330" cy="523220"/>
          </a:xfrm>
          <a:prstGeom prst="rect">
            <a:avLst/>
          </a:prstGeom>
          <a:solidFill>
            <a:srgbClr val="00990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  <a:latin typeface="Poor Richard" pitchFamily="18" charset="0"/>
              </a:rPr>
              <a:t>environnement </a:t>
            </a:r>
            <a:endParaRPr lang="fr-FR" sz="2800" b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857488" y="6429396"/>
            <a:ext cx="1285884" cy="1588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857620" y="614364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9900"/>
                </a:solidFill>
                <a:latin typeface="Poor Richard" pitchFamily="18" charset="0"/>
              </a:rPr>
              <a:t>préservation des ressources</a:t>
            </a:r>
            <a:endParaRPr lang="fr-FR" sz="28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58082" y="2214554"/>
            <a:ext cx="1785918" cy="523220"/>
          </a:xfrm>
          <a:prstGeom prst="rect">
            <a:avLst/>
          </a:prstGeom>
          <a:solidFill>
            <a:srgbClr val="0000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Poor Richard" pitchFamily="18" charset="0"/>
              </a:rPr>
              <a:t>société</a:t>
            </a:r>
            <a:endParaRPr lang="fr-FR" sz="2800" b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>
            <a:off x="7787504" y="3071016"/>
            <a:ext cx="713586" cy="7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286644" y="3571876"/>
            <a:ext cx="1857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</a:rPr>
              <a:t>plus de logements au meilleur coût</a:t>
            </a:r>
            <a:endParaRPr lang="fr-FR" sz="28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4820" name="Picture 4" descr="Afficher l'image d'origine"/>
          <p:cNvPicPr>
            <a:picLocks noChangeAspect="1" noChangeArrowheads="1"/>
          </p:cNvPicPr>
          <p:nvPr/>
        </p:nvPicPr>
        <p:blipFill>
          <a:blip r:embed="rId2"/>
          <a:srcRect l="51989"/>
          <a:stretch>
            <a:fillRect/>
          </a:stretch>
        </p:blipFill>
        <p:spPr bwMode="auto">
          <a:xfrm>
            <a:off x="2000232" y="2000240"/>
            <a:ext cx="5143536" cy="398094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85720" y="50004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Quels aménagements pour une ville durable?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5" grpId="0" animBg="1"/>
      <p:bldP spid="30" grpId="0"/>
      <p:bldP spid="31" grpId="0" animBg="1"/>
      <p:bldP spid="3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1357298"/>
            <a:ext cx="4572000" cy="523220"/>
          </a:xfrm>
          <a:prstGeom prst="rect">
            <a:avLst/>
          </a:prstGeom>
          <a:solidFill>
            <a:srgbClr val="B2B2B2">
              <a:alpha val="30196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2800" u="sng" dirty="0" err="1" smtClean="0">
                <a:latin typeface="Poor Richard" pitchFamily="18" charset="0"/>
              </a:rPr>
              <a:t>Skytran</a:t>
            </a:r>
            <a:endParaRPr lang="fr-FR" sz="2800" i="1" u="sng" dirty="0"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214554"/>
            <a:ext cx="1785918" cy="52322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Poor Richard" pitchFamily="18" charset="0"/>
              </a:rPr>
              <a:t>économie </a:t>
            </a:r>
            <a:endParaRPr lang="fr-FR" sz="28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429390" y="3071810"/>
            <a:ext cx="713586" cy="79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0" y="3571876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transport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7158" y="6143644"/>
            <a:ext cx="2500330" cy="523220"/>
          </a:xfrm>
          <a:prstGeom prst="rect">
            <a:avLst/>
          </a:prstGeom>
          <a:solidFill>
            <a:srgbClr val="009900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  <a:latin typeface="Poor Richard" pitchFamily="18" charset="0"/>
              </a:rPr>
              <a:t>environnement </a:t>
            </a:r>
            <a:endParaRPr lang="fr-FR" sz="2800" b="1" dirty="0">
              <a:solidFill>
                <a:srgbClr val="009900"/>
              </a:solidFill>
              <a:latin typeface="Poor Richard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857488" y="6429396"/>
            <a:ext cx="1285884" cy="1588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857620" y="614364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9900"/>
                </a:solidFill>
                <a:latin typeface="Poor Richard" pitchFamily="18" charset="0"/>
              </a:rPr>
              <a:t>moins de pollution</a:t>
            </a:r>
            <a:endParaRPr lang="fr-FR" sz="2800" dirty="0">
              <a:solidFill>
                <a:srgbClr val="009900"/>
              </a:solidFill>
              <a:latin typeface="Poor Richard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58082" y="2214554"/>
            <a:ext cx="1785918" cy="523220"/>
          </a:xfrm>
          <a:prstGeom prst="rect">
            <a:avLst/>
          </a:prstGeom>
          <a:solidFill>
            <a:srgbClr val="0000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Poor Richard" pitchFamily="18" charset="0"/>
              </a:rPr>
              <a:t>société</a:t>
            </a:r>
            <a:endParaRPr lang="fr-FR" sz="2800" b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>
            <a:off x="7787504" y="3071016"/>
            <a:ext cx="713586" cy="79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286644" y="3571876"/>
            <a:ext cx="1857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</a:rPr>
              <a:t>m</a:t>
            </a:r>
            <a:r>
              <a:rPr lang="fr-FR" sz="2800" smtClean="0">
                <a:solidFill>
                  <a:srgbClr val="0000FF"/>
                </a:solidFill>
                <a:latin typeface="Poor Richard" pitchFamily="18" charset="0"/>
              </a:rPr>
              <a:t>ieux </a:t>
            </a:r>
            <a:r>
              <a:rPr lang="fr-FR" sz="2800" dirty="0" smtClean="0">
                <a:solidFill>
                  <a:srgbClr val="0000FF"/>
                </a:solidFill>
                <a:latin typeface="Poor Richard" pitchFamily="18" charset="0"/>
              </a:rPr>
              <a:t>se déplacer et à moindre coût</a:t>
            </a:r>
            <a:endParaRPr lang="fr-FR" sz="28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428868"/>
            <a:ext cx="5214974" cy="31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285720" y="50004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Quels aménagements pour une ville durable?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/>
      <p:bldP spid="25" grpId="0" animBg="1"/>
      <p:bldP spid="30" grpId="0"/>
      <p:bldP spid="31" grpId="0" animBg="1"/>
      <p:bldP spid="3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5743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 ville  </a:t>
            </a:r>
          </a:p>
          <a:p>
            <a:pPr algn="ctr"/>
            <a:r>
              <a:rPr lang="fr-FR" sz="9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de  demain</a:t>
            </a:r>
            <a:endParaRPr lang="fr-FR" sz="9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Introduction</a:t>
            </a:r>
            <a:r>
              <a:rPr lang="fr-FR" sz="6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:</a:t>
            </a:r>
          </a:p>
          <a:p>
            <a:pPr algn="ctr"/>
            <a:endParaRPr lang="fr-FR" sz="4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fr-FR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214422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  <a:ea typeface="PMingLiU-ExtB" pitchFamily="18" charset="-120"/>
              </a:rPr>
              <a:t>En vous appuyant sur les exemples de New York et de </a:t>
            </a:r>
            <a:r>
              <a:rPr lang="fr-FR" sz="2800" dirty="0" err="1" smtClean="0">
                <a:latin typeface="Poor Richard" pitchFamily="18" charset="0"/>
                <a:ea typeface="PMingLiU-ExtB" pitchFamily="18" charset="-120"/>
              </a:rPr>
              <a:t>Mumbai</a:t>
            </a:r>
            <a:r>
              <a:rPr lang="fr-FR" sz="2800" dirty="0" smtClean="0">
                <a:latin typeface="Poor Richard" pitchFamily="18" charset="0"/>
                <a:ea typeface="PMingLiU-ExtB" pitchFamily="18" charset="-120"/>
              </a:rPr>
              <a:t>, citez les problèmes et contraintes des habitants des métropoles. </a:t>
            </a:r>
            <a:endParaRPr lang="fr-FR" sz="2800" dirty="0">
              <a:latin typeface="Poor Richard" pitchFamily="18" charset="0"/>
              <a:ea typeface="PMingLiU-ExtB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2285992"/>
            <a:ext cx="8786874" cy="4357718"/>
          </a:xfrm>
          <a:prstGeom prst="rect">
            <a:avLst/>
          </a:prstGeom>
          <a:solidFill>
            <a:srgbClr val="DDDD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3116"/>
            <a:ext cx="8429684" cy="2123658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buFont typeface="Symbol"/>
              <a:buChar char="®"/>
            </a:pPr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Comment la ville du futur </a:t>
            </a:r>
          </a:p>
          <a:p>
            <a:pPr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pourra-t-elle améliorer </a:t>
            </a:r>
          </a:p>
          <a:p>
            <a:pPr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la vie de ses habitants ? </a:t>
            </a:r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35743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1. 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Imaginer la ville de demain pour mieux l’habiter</a:t>
            </a:r>
            <a:endParaRPr lang="fr-FR" sz="54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84296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3200" b="1" dirty="0" smtClean="0">
                <a:latin typeface="Poor Richard" pitchFamily="18" charset="0"/>
              </a:rPr>
              <a:t>Travail de groupe (20 min) </a:t>
            </a:r>
          </a:p>
          <a:p>
            <a:pPr algn="ctr"/>
            <a:endParaRPr lang="fr-FR" sz="2800" b="1" dirty="0" smtClean="0">
              <a:latin typeface="Poor Richard" pitchFamily="18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</a:rPr>
              <a:t>Vous êtes habitant de New York ou de </a:t>
            </a:r>
            <a:r>
              <a:rPr lang="fr-FR" sz="2800" dirty="0" err="1" smtClean="0">
                <a:latin typeface="Poor Richard" pitchFamily="18" charset="0"/>
              </a:rPr>
              <a:t>Mumbai</a:t>
            </a:r>
            <a:r>
              <a:rPr lang="fr-FR" sz="2800" dirty="0" smtClean="0">
                <a:latin typeface="Poor Richard" pitchFamily="18" charset="0"/>
              </a:rPr>
              <a:t>. Proposez au maire des solutions et des aménagements pour mieux habiter ces métropoles.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2857496"/>
            <a:ext cx="1714512" cy="1384995"/>
          </a:xfrm>
          <a:prstGeom prst="rect">
            <a:avLst/>
          </a:prstGeom>
          <a:solidFill>
            <a:srgbClr val="C0C0C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Poor Richard" pitchFamily="18" charset="0"/>
              </a:rPr>
              <a:t>Groupe A</a:t>
            </a:r>
            <a:r>
              <a:rPr lang="fr-FR" sz="2800" dirty="0" smtClean="0">
                <a:latin typeface="Poor Richard" pitchFamily="18" charset="0"/>
              </a:rPr>
              <a:t> Mieux se déplacer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2132" y="2928934"/>
            <a:ext cx="2928958" cy="1384995"/>
          </a:xfrm>
          <a:prstGeom prst="rect">
            <a:avLst/>
          </a:prstGeom>
          <a:solidFill>
            <a:srgbClr val="C0C0C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Poor Richard" pitchFamily="18" charset="0"/>
              </a:rPr>
              <a:t>Groupe B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Améliorer l’approvisionnement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604" y="4500570"/>
            <a:ext cx="2143140" cy="1815882"/>
          </a:xfrm>
          <a:prstGeom prst="rect">
            <a:avLst/>
          </a:prstGeom>
          <a:solidFill>
            <a:srgbClr val="C0C0C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Poor Richard" pitchFamily="18" charset="0"/>
              </a:rPr>
              <a:t>Groupe C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Quelle architecture inventer ?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6380" y="4786322"/>
            <a:ext cx="2143140" cy="1384995"/>
          </a:xfrm>
          <a:prstGeom prst="rect">
            <a:avLst/>
          </a:prstGeom>
          <a:solidFill>
            <a:srgbClr val="C0C0C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Poor Richard" pitchFamily="18" charset="0"/>
              </a:rPr>
              <a:t>Groupe D </a:t>
            </a:r>
            <a:r>
              <a:rPr lang="fr-FR" sz="2800" dirty="0" smtClean="0">
                <a:latin typeface="Poor Richard" pitchFamily="18" charset="0"/>
              </a:rPr>
              <a:t>Mieux cohabiter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928802"/>
            <a:ext cx="8072494" cy="30469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Les métropoles sont de plus en plus nombreuses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et peuplées, notamment en Asie et en Afrique. </a:t>
            </a:r>
          </a:p>
          <a:p>
            <a:endParaRPr lang="fr-FR" sz="3200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Les défis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se multiplient alors et nous devons résoudre des problèmes grandissants : gestion des ressources et des déchets, transports, pollution, …</a:t>
            </a:r>
            <a:endParaRPr lang="fr-FR" sz="3200" dirty="0">
              <a:solidFill>
                <a:srgbClr val="0000FF"/>
              </a:solidFill>
              <a:latin typeface="Poor Richard" pitchFamily="18" charset="0"/>
            </a:endParaRPr>
          </a:p>
        </p:txBody>
      </p:sp>
      <p:pic>
        <p:nvPicPr>
          <p:cNvPr id="3" name="Picture 2" descr="F:\IMAGES\crayons-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666753" cy="1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35743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2. </a:t>
            </a:r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ville de demain </a:t>
            </a:r>
          </a:p>
          <a:p>
            <a:pPr algn="ctr"/>
            <a:r>
              <a:rPr lang="fr-FR" sz="54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existe-t-elle déjà?</a:t>
            </a:r>
            <a:endParaRPr lang="fr-FR" sz="54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Travail de recherche par binômes :</a:t>
            </a:r>
            <a:endParaRPr lang="fr-FR" sz="2800" u="sng" dirty="0">
              <a:latin typeface="Poor Richar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836730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85992"/>
            <a:ext cx="2877989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285992"/>
            <a:ext cx="2928958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285992"/>
            <a:ext cx="2928958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214686"/>
            <a:ext cx="3146278" cy="1976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334</Words>
  <Application>Microsoft Office PowerPoint</Application>
  <PresentationFormat>Affichage à l'écran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180</cp:revision>
  <dcterms:created xsi:type="dcterms:W3CDTF">2010-03-29T12:10:27Z</dcterms:created>
  <dcterms:modified xsi:type="dcterms:W3CDTF">2018-11-26T12:05:36Z</dcterms:modified>
</cp:coreProperties>
</file>